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sldIdLst>
    <p:sldId id="268" r:id="rId2"/>
    <p:sldId id="274" r:id="rId3"/>
    <p:sldId id="275" r:id="rId4"/>
    <p:sldId id="276" r:id="rId5"/>
    <p:sldId id="269" r:id="rId6"/>
    <p:sldId id="270" r:id="rId7"/>
    <p:sldId id="271" r:id="rId8"/>
    <p:sldId id="262" r:id="rId9"/>
    <p:sldId id="263" r:id="rId10"/>
    <p:sldId id="264" r:id="rId11"/>
    <p:sldId id="272" r:id="rId12"/>
    <p:sldId id="265" r:id="rId13"/>
    <p:sldId id="266" r:id="rId14"/>
    <p:sldId id="27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8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63BA53-8F91-47E6-84C8-2EF2A8C29EE2}" type="datetimeFigureOut">
              <a:rPr lang="ru-RU" smtClean="0"/>
              <a:t>24.04.2017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5A23AC-67A0-4982-8195-65ADDC891532}" type="slidenum">
              <a:rPr lang="ru-RU" smtClean="0"/>
              <a:t>‹#›</a:t>
            </a:fld>
            <a:endParaRPr lang="ru-RU"/>
          </a:p>
        </p:txBody>
      </p:sp>
    </p:spTree>
    <p:extLst>
      <p:ext uri="{BB962C8B-B14F-4D97-AF65-F5344CB8AC3E}">
        <p14:creationId xmlns:p14="http://schemas.microsoft.com/office/powerpoint/2010/main" val="424885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1pPr>
            <a:lvl2pPr marL="742950" indent="-285750"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2pPr>
            <a:lvl3pPr marL="1143000" indent="-228600"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3pPr>
            <a:lvl4pPr marL="1600200" indent="-228600"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4pPr>
            <a:lvl5pPr marL="2057400" indent="-228600"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9pPr>
          </a:lstStyle>
          <a:p>
            <a:pPr eaLnBrk="1" hangingPunct="1">
              <a:spcBef>
                <a:spcPct val="0"/>
              </a:spcBef>
              <a:buFont typeface="Times New Roman" pitchFamily="18" charset="0"/>
              <a:buNone/>
            </a:pPr>
            <a:fld id="{80BB232B-1071-4DC1-B6C3-03EE0AAF7AF8}" type="slidenum">
              <a:rPr lang="ru-RU" altLang="ru-RU" smtClean="0">
                <a:solidFill>
                  <a:srgbClr val="000000"/>
                </a:solidFill>
                <a:latin typeface="Arial" charset="0"/>
                <a:ea typeface="MS Gothic" pitchFamily="49" charset="-128"/>
              </a:rPr>
              <a:pPr eaLnBrk="1" hangingPunct="1">
                <a:spcBef>
                  <a:spcPct val="0"/>
                </a:spcBef>
                <a:buFont typeface="Times New Roman" pitchFamily="18" charset="0"/>
                <a:buNone/>
              </a:pPr>
              <a:t>3</a:t>
            </a:fld>
            <a:endParaRPr lang="ru-RU" altLang="ru-RU" smtClean="0">
              <a:solidFill>
                <a:srgbClr val="000000"/>
              </a:solidFill>
              <a:latin typeface="Arial" charset="0"/>
              <a:ea typeface="MS Gothic" pitchFamily="49" charset="-128"/>
            </a:endParaRPr>
          </a:p>
        </p:txBody>
      </p:sp>
      <p:sp>
        <p:nvSpPr>
          <p:cNvPr id="63491"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1pPr>
            <a:lvl2pPr marL="742950" indent="-285750"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2pPr>
            <a:lvl3pPr marL="1143000" indent="-228600"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3pPr>
            <a:lvl4pPr marL="1600200" indent="-228600"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4pPr>
            <a:lvl5pPr marL="2057400" indent="-228600"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9pPr>
          </a:lstStyle>
          <a:p>
            <a:pPr algn="r" eaLnBrk="1" hangingPunct="1">
              <a:spcBef>
                <a:spcPct val="0"/>
              </a:spcBef>
            </a:pPr>
            <a:fld id="{59B42D91-A931-4507-AAFC-FB2E37C6B97B}" type="slidenum">
              <a:rPr lang="ru-RU" altLang="ru-RU">
                <a:solidFill>
                  <a:srgbClr val="000000"/>
                </a:solidFill>
                <a:latin typeface="Arial" charset="0"/>
                <a:ea typeface="MS Gothic" pitchFamily="49" charset="-128"/>
              </a:rPr>
              <a:pPr algn="r" eaLnBrk="1" hangingPunct="1">
                <a:spcBef>
                  <a:spcPct val="0"/>
                </a:spcBef>
              </a:pPr>
              <a:t>3</a:t>
            </a:fld>
            <a:endParaRPr lang="ru-RU" altLang="ru-RU">
              <a:solidFill>
                <a:srgbClr val="000000"/>
              </a:solidFill>
              <a:latin typeface="Arial" charset="0"/>
              <a:ea typeface="MS Gothic" pitchFamily="49" charset="-128"/>
            </a:endParaRPr>
          </a:p>
        </p:txBody>
      </p:sp>
      <p:sp>
        <p:nvSpPr>
          <p:cNvPr id="63492"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ru-RU" altLang="ru-RU" sz="1800">
              <a:latin typeface="Arial" charset="0"/>
            </a:endParaRPr>
          </a:p>
        </p:txBody>
      </p:sp>
      <p:sp>
        <p:nvSpPr>
          <p:cNvPr id="63493" name="Rectangle 3"/>
          <p:cNvSpPr>
            <a:spLocks noGrp="1" noChangeArrowheads="1"/>
          </p:cNvSpPr>
          <p:nvPr>
            <p:ph type="body"/>
          </p:nvPr>
        </p:nvSpPr>
        <p:spPr bwMode="auto">
          <a:xfrm>
            <a:off x="685800" y="4343400"/>
            <a:ext cx="5486400" cy="4208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ru-RU" altLang="ru-RU"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a:p>
        </p:txBody>
      </p:sp>
      <p:sp>
        <p:nvSpPr>
          <p:cNvPr id="89" name="Shape 89"/>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Calibri"/>
              <a:buNone/>
            </a:pPr>
            <a:r>
              <a:rPr lang="ru" sz="1200" b="0" i="0" u="none" strike="noStrike" cap="none" baseline="0">
                <a:latin typeface="Calibri"/>
                <a:ea typeface="Calibri"/>
                <a:cs typeface="Calibri"/>
                <a:sym typeface="Calibri"/>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ru"/>
              <a:t>At the transport layer the User Datagram Protocol (UDP) and Transmission Control Protocol (TCP) are mostly used in the Internet. While some efforts currently take place to adapt TCP for LLNs [8], TCP is often considered as too complex for LLNs. In addition, its elaborate congestion control mechanism usually decreases performance in wireless networks as packet loss does not indicate congestion. UDP is thus typically used on LLNs.</a:t>
            </a:r>
          </a:p>
          <a:p>
            <a:pPr lvl="0" rtl="0">
              <a:spcBef>
                <a:spcPts val="0"/>
              </a:spcBef>
              <a:buClr>
                <a:schemeClr val="dk1"/>
              </a:buClr>
              <a:buSzPct val="100000"/>
              <a:buFont typeface="Arial"/>
              <a:buNone/>
            </a:pPr>
            <a:r>
              <a:rPr lang="ru"/>
              <a:t>Similarly, at the application layer, while HTTP is used on the Internet, this protocol is considered too complex on constrained nodes and alternative mechanism have been developed for operation on LLNs. In this domain, the IETF is currently developing CoAP (Constrained Application Protocol [9]), a web transfer protocol targeting machine-to- machine (M2M) applications, able to function on constrained nodes in LLNs, which can also natively interoperate with HTTP.</a:t>
            </a:r>
          </a:p>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0146" y="3486150"/>
            <a:ext cx="3429030" cy="1609725"/>
          </a:xfrm>
        </p:spPr>
        <p:txBody>
          <a:bodyPr anchor="ctr">
            <a:normAutofit/>
          </a:bodyPr>
          <a:lstStyle>
            <a:lvl1pPr marL="0" indent="0" algn="l">
              <a:buNone/>
              <a:defRPr sz="1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9" name="Текст 8"/>
          <p:cNvSpPr>
            <a:spLocks noGrp="1"/>
          </p:cNvSpPr>
          <p:nvPr>
            <p:ph type="body" sz="quarter" idx="10"/>
          </p:nvPr>
        </p:nvSpPr>
        <p:spPr>
          <a:xfrm>
            <a:off x="1381126" y="590550"/>
            <a:ext cx="6772274" cy="2828925"/>
          </a:xfrm>
        </p:spPr>
        <p:txBody>
          <a:bodyPr anchor="ctr">
            <a:normAutofit/>
          </a:bodyPr>
          <a:lstStyle>
            <a:lvl1pPr marL="0" indent="0">
              <a:buNone/>
              <a:tabLst/>
              <a:defRPr sz="2800" b="1">
                <a:solidFill>
                  <a:schemeClr val="accent2">
                    <a:lumMod val="75000"/>
                  </a:schemeClr>
                </a:solidFill>
              </a:defRPr>
            </a:lvl1pPr>
          </a:lstStyle>
          <a:p>
            <a:pPr lvl="0"/>
            <a:r>
              <a:rPr lang="ru-RU" smtClean="0"/>
              <a:t>Образец текста</a:t>
            </a:r>
          </a:p>
        </p:txBody>
      </p:sp>
    </p:spTree>
    <p:extLst>
      <p:ext uri="{BB962C8B-B14F-4D97-AF65-F5344CB8AC3E}">
        <p14:creationId xmlns:p14="http://schemas.microsoft.com/office/powerpoint/2010/main" val="3990496254"/>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5"/>
          <p:cNvSpPr>
            <a:spLocks noGrp="1"/>
          </p:cNvSpPr>
          <p:nvPr>
            <p:ph type="sldNum" sz="quarter" idx="10"/>
          </p:nvPr>
        </p:nvSpPr>
        <p:spPr/>
        <p:txBody>
          <a:bodyPr/>
          <a:lstStyle>
            <a:lvl1pPr>
              <a:defRPr/>
            </a:lvl1pPr>
          </a:lstStyle>
          <a:p>
            <a:fld id="{A1014DE9-ECDD-48FF-9289-673E3E98EFC8}" type="slidenum">
              <a:rPr lang="ru-RU" smtClean="0"/>
              <a:t>‹#›</a:t>
            </a:fld>
            <a:endParaRPr lang="ru-RU"/>
          </a:p>
        </p:txBody>
      </p:sp>
    </p:spTree>
    <p:extLst>
      <p:ext uri="{BB962C8B-B14F-4D97-AF65-F5344CB8AC3E}">
        <p14:creationId xmlns:p14="http://schemas.microsoft.com/office/powerpoint/2010/main" val="2129529347"/>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038225"/>
            <a:ext cx="6019800" cy="50879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5"/>
          <p:cNvSpPr>
            <a:spLocks noGrp="1"/>
          </p:cNvSpPr>
          <p:nvPr>
            <p:ph type="sldNum" sz="quarter" idx="10"/>
          </p:nvPr>
        </p:nvSpPr>
        <p:spPr/>
        <p:txBody>
          <a:bodyPr/>
          <a:lstStyle>
            <a:lvl1pPr>
              <a:defRPr/>
            </a:lvl1pPr>
          </a:lstStyle>
          <a:p>
            <a:fld id="{A1014DE9-ECDD-48FF-9289-673E3E98EFC8}" type="slidenum">
              <a:rPr lang="ru-RU" smtClean="0"/>
              <a:t>‹#›</a:t>
            </a:fld>
            <a:endParaRPr lang="ru-RU"/>
          </a:p>
        </p:txBody>
      </p:sp>
    </p:spTree>
    <p:extLst>
      <p:ext uri="{BB962C8B-B14F-4D97-AF65-F5344CB8AC3E}">
        <p14:creationId xmlns:p14="http://schemas.microsoft.com/office/powerpoint/2010/main" val="675958518"/>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9A561E75-6757-436D-A258-AFC73E2DAEAA}" type="datetimeFigureOut">
              <a:rPr lang="ru-RU" smtClean="0"/>
              <a:t>24.04.2017</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A1014DE9-ECDD-48FF-9289-673E3E98EFC8}" type="slidenum">
              <a:rPr lang="ru-RU" smtClean="0"/>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5"/>
          <p:cNvSpPr>
            <a:spLocks noGrp="1"/>
          </p:cNvSpPr>
          <p:nvPr>
            <p:ph type="sldNum" sz="quarter" idx="10"/>
          </p:nvPr>
        </p:nvSpPr>
        <p:spPr/>
        <p:txBody>
          <a:bodyPr/>
          <a:lstStyle>
            <a:lvl1pPr>
              <a:defRPr/>
            </a:lvl1pPr>
          </a:lstStyle>
          <a:p>
            <a:fld id="{A1014DE9-ECDD-48FF-9289-673E3E98EFC8}" type="slidenum">
              <a:rPr lang="ru-RU" smtClean="0"/>
              <a:t>‹#›</a:t>
            </a:fld>
            <a:endParaRPr lang="ru-RU"/>
          </a:p>
        </p:txBody>
      </p:sp>
    </p:spTree>
    <p:extLst>
      <p:ext uri="{BB962C8B-B14F-4D97-AF65-F5344CB8AC3E}">
        <p14:creationId xmlns:p14="http://schemas.microsoft.com/office/powerpoint/2010/main" val="2649073043"/>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1057275"/>
            <a:ext cx="7772400" cy="334962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Номер слайда 5"/>
          <p:cNvSpPr>
            <a:spLocks noGrp="1"/>
          </p:cNvSpPr>
          <p:nvPr>
            <p:ph type="sldNum" sz="quarter" idx="10"/>
          </p:nvPr>
        </p:nvSpPr>
        <p:spPr/>
        <p:txBody>
          <a:bodyPr/>
          <a:lstStyle>
            <a:lvl1pPr>
              <a:defRPr/>
            </a:lvl1pPr>
          </a:lstStyle>
          <a:p>
            <a:fld id="{A1014DE9-ECDD-48FF-9289-673E3E98EFC8}" type="slidenum">
              <a:rPr lang="ru-RU" smtClean="0"/>
              <a:t>‹#›</a:t>
            </a:fld>
            <a:endParaRPr lang="ru-RU"/>
          </a:p>
        </p:txBody>
      </p:sp>
    </p:spTree>
    <p:extLst>
      <p:ext uri="{BB962C8B-B14F-4D97-AF65-F5344CB8AC3E}">
        <p14:creationId xmlns:p14="http://schemas.microsoft.com/office/powerpoint/2010/main" val="3862384940"/>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4648200" y="1600200"/>
            <a:ext cx="4038600" cy="4525963"/>
          </a:xfrm>
        </p:spPr>
        <p:txBody>
          <a:bodyPr/>
          <a:lstStyle>
            <a:lvl1pPr>
              <a:defRPr lang="ru-RU" sz="2000" kern="1200" dirty="0" smtClean="0">
                <a:solidFill>
                  <a:schemeClr val="tx1"/>
                </a:solidFill>
                <a:latin typeface="Arial" pitchFamily="34" charset="0"/>
                <a:ea typeface="+mn-ea"/>
                <a:cs typeface="Arial" pitchFamily="34" charset="0"/>
              </a:defRPr>
            </a:lvl1pPr>
            <a:lvl2pPr>
              <a:defRPr lang="ru-RU" sz="1800" kern="1200" dirty="0" smtClean="0">
                <a:solidFill>
                  <a:schemeClr val="tx1">
                    <a:lumMod val="75000"/>
                    <a:lumOff val="25000"/>
                  </a:schemeClr>
                </a:solidFill>
                <a:latin typeface="Arial" pitchFamily="34" charset="0"/>
                <a:ea typeface="+mn-ea"/>
                <a:cs typeface="Arial" pitchFamily="34" charset="0"/>
              </a:defRPr>
            </a:lvl2pPr>
            <a:lvl3pPr>
              <a:defRPr lang="ru-RU" sz="1600" kern="1200" dirty="0" smtClean="0">
                <a:solidFill>
                  <a:schemeClr val="tx1">
                    <a:lumMod val="65000"/>
                    <a:lumOff val="35000"/>
                  </a:schemeClr>
                </a:solidFill>
                <a:latin typeface="Arial" pitchFamily="34" charset="0"/>
                <a:ea typeface="+mn-ea"/>
                <a:cs typeface="Arial" pitchFamily="34" charset="0"/>
              </a:defRPr>
            </a:lvl3pPr>
            <a:lvl4pPr>
              <a:defRPr lang="ru-RU" sz="1400" kern="1200" dirty="0" smtClean="0">
                <a:solidFill>
                  <a:schemeClr val="tx1">
                    <a:lumMod val="65000"/>
                    <a:lumOff val="35000"/>
                  </a:schemeClr>
                </a:solidFill>
                <a:latin typeface="Arial" pitchFamily="34" charset="0"/>
                <a:ea typeface="+mn-ea"/>
                <a:cs typeface="Arial" pitchFamily="34" charset="0"/>
              </a:defRPr>
            </a:lvl4pPr>
            <a:lvl5pPr>
              <a:defRPr lang="ru-RU" sz="1400" kern="1200" dirty="0" smtClean="0">
                <a:solidFill>
                  <a:schemeClr val="tx1">
                    <a:lumMod val="65000"/>
                    <a:lumOff val="35000"/>
                  </a:schemeClr>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Номер слайда 5"/>
          <p:cNvSpPr>
            <a:spLocks noGrp="1"/>
          </p:cNvSpPr>
          <p:nvPr>
            <p:ph type="sldNum" sz="quarter" idx="10"/>
          </p:nvPr>
        </p:nvSpPr>
        <p:spPr/>
        <p:txBody>
          <a:bodyPr/>
          <a:lstStyle>
            <a:lvl1pPr>
              <a:defRPr/>
            </a:lvl1pPr>
          </a:lstStyle>
          <a:p>
            <a:fld id="{A1014DE9-ECDD-48FF-9289-673E3E98EFC8}" type="slidenum">
              <a:rPr lang="ru-RU" smtClean="0"/>
              <a:t>‹#›</a:t>
            </a:fld>
            <a:endParaRPr lang="ru-RU"/>
          </a:p>
        </p:txBody>
      </p:sp>
    </p:spTree>
    <p:extLst>
      <p:ext uri="{BB962C8B-B14F-4D97-AF65-F5344CB8AC3E}">
        <p14:creationId xmlns:p14="http://schemas.microsoft.com/office/powerpoint/2010/main" val="1059242134"/>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5"/>
          <p:cNvSpPr>
            <a:spLocks noGrp="1"/>
          </p:cNvSpPr>
          <p:nvPr>
            <p:ph type="sldNum" sz="quarter" idx="10"/>
          </p:nvPr>
        </p:nvSpPr>
        <p:spPr/>
        <p:txBody>
          <a:bodyPr/>
          <a:lstStyle>
            <a:lvl1pPr>
              <a:defRPr/>
            </a:lvl1pPr>
          </a:lstStyle>
          <a:p>
            <a:fld id="{A1014DE9-ECDD-48FF-9289-673E3E98EFC8}" type="slidenum">
              <a:rPr lang="ru-RU" smtClean="0"/>
              <a:t>‹#›</a:t>
            </a:fld>
            <a:endParaRPr lang="ru-RU"/>
          </a:p>
        </p:txBody>
      </p:sp>
    </p:spTree>
    <p:extLst>
      <p:ext uri="{BB962C8B-B14F-4D97-AF65-F5344CB8AC3E}">
        <p14:creationId xmlns:p14="http://schemas.microsoft.com/office/powerpoint/2010/main" val="943866265"/>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Номер слайда 5"/>
          <p:cNvSpPr>
            <a:spLocks noGrp="1"/>
          </p:cNvSpPr>
          <p:nvPr>
            <p:ph type="sldNum" sz="quarter" idx="10"/>
          </p:nvPr>
        </p:nvSpPr>
        <p:spPr/>
        <p:txBody>
          <a:bodyPr/>
          <a:lstStyle>
            <a:lvl1pPr>
              <a:defRPr/>
            </a:lvl1pPr>
          </a:lstStyle>
          <a:p>
            <a:fld id="{A1014DE9-ECDD-48FF-9289-673E3E98EFC8}" type="slidenum">
              <a:rPr lang="ru-RU" smtClean="0"/>
              <a:t>‹#›</a:t>
            </a:fld>
            <a:endParaRPr lang="ru-RU"/>
          </a:p>
        </p:txBody>
      </p:sp>
    </p:spTree>
    <p:extLst>
      <p:ext uri="{BB962C8B-B14F-4D97-AF65-F5344CB8AC3E}">
        <p14:creationId xmlns:p14="http://schemas.microsoft.com/office/powerpoint/2010/main" val="3737562086"/>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5"/>
          <p:cNvSpPr>
            <a:spLocks noGrp="1"/>
          </p:cNvSpPr>
          <p:nvPr>
            <p:ph type="sldNum" sz="quarter" idx="10"/>
          </p:nvPr>
        </p:nvSpPr>
        <p:spPr/>
        <p:txBody>
          <a:bodyPr/>
          <a:lstStyle>
            <a:lvl1pPr>
              <a:defRPr/>
            </a:lvl1pPr>
          </a:lstStyle>
          <a:p>
            <a:fld id="{A1014DE9-ECDD-48FF-9289-673E3E98EFC8}" type="slidenum">
              <a:rPr lang="ru-RU" smtClean="0"/>
              <a:t>‹#›</a:t>
            </a:fld>
            <a:endParaRPr lang="ru-RU"/>
          </a:p>
        </p:txBody>
      </p:sp>
    </p:spTree>
    <p:extLst>
      <p:ext uri="{BB962C8B-B14F-4D97-AF65-F5344CB8AC3E}">
        <p14:creationId xmlns:p14="http://schemas.microsoft.com/office/powerpoint/2010/main" val="1108349672"/>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96533"/>
            <a:ext cx="3008313" cy="101959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990600"/>
            <a:ext cx="511175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2010191"/>
            <a:ext cx="3008313"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5"/>
          <p:cNvSpPr>
            <a:spLocks noGrp="1"/>
          </p:cNvSpPr>
          <p:nvPr>
            <p:ph type="sldNum" sz="quarter" idx="10"/>
          </p:nvPr>
        </p:nvSpPr>
        <p:spPr/>
        <p:txBody>
          <a:bodyPr/>
          <a:lstStyle>
            <a:lvl1pPr>
              <a:defRPr/>
            </a:lvl1pPr>
          </a:lstStyle>
          <a:p>
            <a:fld id="{A1014DE9-ECDD-48FF-9289-673E3E98EFC8}" type="slidenum">
              <a:rPr lang="ru-RU" smtClean="0"/>
              <a:t>‹#›</a:t>
            </a:fld>
            <a:endParaRPr lang="ru-RU"/>
          </a:p>
        </p:txBody>
      </p:sp>
    </p:spTree>
    <p:extLst>
      <p:ext uri="{BB962C8B-B14F-4D97-AF65-F5344CB8AC3E}">
        <p14:creationId xmlns:p14="http://schemas.microsoft.com/office/powerpoint/2010/main" val="3108999891"/>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800600"/>
            <a:ext cx="8610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333375" y="612775"/>
            <a:ext cx="855345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304800" y="5367338"/>
            <a:ext cx="8610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5"/>
          <p:cNvSpPr>
            <a:spLocks noGrp="1"/>
          </p:cNvSpPr>
          <p:nvPr>
            <p:ph type="sldNum" sz="quarter" idx="10"/>
          </p:nvPr>
        </p:nvSpPr>
        <p:spPr/>
        <p:txBody>
          <a:bodyPr/>
          <a:lstStyle>
            <a:lvl1pPr>
              <a:defRPr/>
            </a:lvl1pPr>
          </a:lstStyle>
          <a:p>
            <a:fld id="{A1014DE9-ECDD-48FF-9289-673E3E98EFC8}" type="slidenum">
              <a:rPr lang="ru-RU" smtClean="0"/>
              <a:t>‹#›</a:t>
            </a:fld>
            <a:endParaRPr lang="ru-RU"/>
          </a:p>
        </p:txBody>
      </p:sp>
    </p:spTree>
    <p:extLst>
      <p:ext uri="{BB962C8B-B14F-4D97-AF65-F5344CB8AC3E}">
        <p14:creationId xmlns:p14="http://schemas.microsoft.com/office/powerpoint/2010/main" val="1760642123"/>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0338"/>
            <a:ext cx="8458200" cy="887412"/>
          </a:xfrm>
          <a:prstGeom prst="rect">
            <a:avLst/>
          </a:prstGeom>
          <a:effectLst>
            <a:outerShdw blurRad="25400" dist="25400" dir="2400000" algn="ctr" rotWithShape="0">
              <a:schemeClr val="tx1">
                <a:lumMod val="65000"/>
                <a:lumOff val="35000"/>
                <a:alpha val="71000"/>
              </a:schemeClr>
            </a:outerShdw>
          </a:effectLst>
        </p:spPr>
        <p:txBody>
          <a:bodyPr vert="horz" lIns="91440" tIns="45720" rIns="91440" bIns="45720" rtlCol="0" anchor="ctr">
            <a:normAutofit/>
          </a:bodyPr>
          <a:lstStyle/>
          <a:p>
            <a:r>
              <a:rPr lang="ru-RU" dirty="0" smtClean="0"/>
              <a:t>Образец заголовка</a:t>
            </a:r>
            <a:endParaRPr lang="ru-RU" dirty="0"/>
          </a:p>
        </p:txBody>
      </p:sp>
      <p:sp>
        <p:nvSpPr>
          <p:cNvPr id="1027" name="Текст 2"/>
          <p:cNvSpPr>
            <a:spLocks noGrp="1"/>
          </p:cNvSpPr>
          <p:nvPr>
            <p:ph type="body" idx="1"/>
          </p:nvPr>
        </p:nvSpPr>
        <p:spPr bwMode="auto">
          <a:xfrm>
            <a:off x="457200" y="1076325"/>
            <a:ext cx="8458200" cy="504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6" name="Номер слайда 5"/>
          <p:cNvSpPr>
            <a:spLocks noGrp="1"/>
          </p:cNvSpPr>
          <p:nvPr>
            <p:ph type="sldNum" sz="quarter" idx="4"/>
          </p:nvPr>
        </p:nvSpPr>
        <p:spPr>
          <a:xfrm>
            <a:off x="8643938" y="6446838"/>
            <a:ext cx="461962" cy="365125"/>
          </a:xfrm>
          <a:prstGeom prst="rect">
            <a:avLst/>
          </a:prstGeom>
        </p:spPr>
        <p:txBody>
          <a:bodyPr vert="horz" lIns="91440" tIns="45720" rIns="91440" bIns="45720" rtlCol="0" anchor="ctr"/>
          <a:lstStyle>
            <a:lvl1pPr algn="ctr" fontAlgn="auto">
              <a:spcBef>
                <a:spcPts val="0"/>
              </a:spcBef>
              <a:spcAft>
                <a:spcPts val="0"/>
              </a:spcAft>
              <a:defRPr sz="1000" b="0">
                <a:solidFill>
                  <a:schemeClr val="tx1">
                    <a:lumMod val="85000"/>
                    <a:lumOff val="15000"/>
                  </a:schemeClr>
                </a:solidFill>
                <a:latin typeface="Arial" pitchFamily="34" charset="0"/>
                <a:cs typeface="Arial" pitchFamily="34" charset="0"/>
              </a:defRPr>
            </a:lvl1pPr>
          </a:lstStyle>
          <a:p>
            <a:fld id="{A1014DE9-ECDD-48FF-9289-673E3E98EFC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dissolve/>
  </p:transition>
  <p:txStyles>
    <p:titleStyle>
      <a:lvl1pPr algn="l" rtl="0" eaLnBrk="1" fontAlgn="base" hangingPunct="1">
        <a:spcBef>
          <a:spcPct val="0"/>
        </a:spcBef>
        <a:spcAft>
          <a:spcPct val="0"/>
        </a:spcAft>
        <a:defRPr sz="2800" b="1" kern="1200">
          <a:solidFill>
            <a:srgbClr val="DD7E0E"/>
          </a:solidFill>
          <a:latin typeface="Arial" pitchFamily="34" charset="0"/>
          <a:ea typeface="+mj-ea"/>
          <a:cs typeface="Arial" pitchFamily="34" charset="0"/>
        </a:defRPr>
      </a:lvl1pPr>
      <a:lvl2pPr algn="l" rtl="0" eaLnBrk="1" fontAlgn="base" hangingPunct="1">
        <a:spcBef>
          <a:spcPct val="0"/>
        </a:spcBef>
        <a:spcAft>
          <a:spcPct val="0"/>
        </a:spcAft>
        <a:defRPr sz="2800" b="1">
          <a:solidFill>
            <a:srgbClr val="DD7E0E"/>
          </a:solidFill>
          <a:latin typeface="Arial" charset="0"/>
          <a:cs typeface="Arial" charset="0"/>
        </a:defRPr>
      </a:lvl2pPr>
      <a:lvl3pPr algn="l" rtl="0" eaLnBrk="1" fontAlgn="base" hangingPunct="1">
        <a:spcBef>
          <a:spcPct val="0"/>
        </a:spcBef>
        <a:spcAft>
          <a:spcPct val="0"/>
        </a:spcAft>
        <a:defRPr sz="2800" b="1">
          <a:solidFill>
            <a:srgbClr val="DD7E0E"/>
          </a:solidFill>
          <a:latin typeface="Arial" charset="0"/>
          <a:cs typeface="Arial" charset="0"/>
        </a:defRPr>
      </a:lvl3pPr>
      <a:lvl4pPr algn="l" rtl="0" eaLnBrk="1" fontAlgn="base" hangingPunct="1">
        <a:spcBef>
          <a:spcPct val="0"/>
        </a:spcBef>
        <a:spcAft>
          <a:spcPct val="0"/>
        </a:spcAft>
        <a:defRPr sz="2800" b="1">
          <a:solidFill>
            <a:srgbClr val="DD7E0E"/>
          </a:solidFill>
          <a:latin typeface="Arial" charset="0"/>
          <a:cs typeface="Arial" charset="0"/>
        </a:defRPr>
      </a:lvl4pPr>
      <a:lvl5pPr algn="l" rtl="0" eaLnBrk="1" fontAlgn="base" hangingPunct="1">
        <a:spcBef>
          <a:spcPct val="0"/>
        </a:spcBef>
        <a:spcAft>
          <a:spcPct val="0"/>
        </a:spcAft>
        <a:defRPr sz="2800" b="1">
          <a:solidFill>
            <a:srgbClr val="DD7E0E"/>
          </a:solidFill>
          <a:latin typeface="Arial" charset="0"/>
          <a:cs typeface="Arial" charset="0"/>
        </a:defRPr>
      </a:lvl5pPr>
      <a:lvl6pPr marL="457200" algn="l" rtl="0" eaLnBrk="1" fontAlgn="base" hangingPunct="1">
        <a:spcBef>
          <a:spcPct val="0"/>
        </a:spcBef>
        <a:spcAft>
          <a:spcPct val="0"/>
        </a:spcAft>
        <a:defRPr sz="2800" b="1">
          <a:solidFill>
            <a:srgbClr val="DD7E0E"/>
          </a:solidFill>
          <a:latin typeface="Arial" charset="0"/>
          <a:cs typeface="Arial" charset="0"/>
        </a:defRPr>
      </a:lvl6pPr>
      <a:lvl7pPr marL="914400" algn="l" rtl="0" eaLnBrk="1" fontAlgn="base" hangingPunct="1">
        <a:spcBef>
          <a:spcPct val="0"/>
        </a:spcBef>
        <a:spcAft>
          <a:spcPct val="0"/>
        </a:spcAft>
        <a:defRPr sz="2800" b="1">
          <a:solidFill>
            <a:srgbClr val="DD7E0E"/>
          </a:solidFill>
          <a:latin typeface="Arial" charset="0"/>
          <a:cs typeface="Arial" charset="0"/>
        </a:defRPr>
      </a:lvl7pPr>
      <a:lvl8pPr marL="1371600" algn="l" rtl="0" eaLnBrk="1" fontAlgn="base" hangingPunct="1">
        <a:spcBef>
          <a:spcPct val="0"/>
        </a:spcBef>
        <a:spcAft>
          <a:spcPct val="0"/>
        </a:spcAft>
        <a:defRPr sz="2800" b="1">
          <a:solidFill>
            <a:srgbClr val="DD7E0E"/>
          </a:solidFill>
          <a:latin typeface="Arial" charset="0"/>
          <a:cs typeface="Arial" charset="0"/>
        </a:defRPr>
      </a:lvl8pPr>
      <a:lvl9pPr marL="1828800" algn="l" rtl="0" eaLnBrk="1" fontAlgn="base" hangingPunct="1">
        <a:spcBef>
          <a:spcPct val="0"/>
        </a:spcBef>
        <a:spcAft>
          <a:spcPct val="0"/>
        </a:spcAft>
        <a:defRPr sz="2800" b="1">
          <a:solidFill>
            <a:srgbClr val="DD7E0E"/>
          </a:solidFill>
          <a:latin typeface="Arial" charset="0"/>
          <a:cs typeface="Arial" charset="0"/>
        </a:defRPr>
      </a:lvl9pPr>
    </p:titleStyle>
    <p:bodyStyle>
      <a:lvl1pPr marL="179388" indent="-179388" algn="l" rtl="0" eaLnBrk="1" fontAlgn="base" hangingPunct="1">
        <a:spcBef>
          <a:spcPct val="20000"/>
        </a:spcBef>
        <a:spcAft>
          <a:spcPct val="0"/>
        </a:spcAft>
        <a:buClr>
          <a:srgbClr val="DD7E0E"/>
        </a:buClr>
        <a:buSzPct val="80000"/>
        <a:buFont typeface="Wingdings" pitchFamily="2" charset="2"/>
        <a:buChar char="§"/>
        <a:tabLst>
          <a:tab pos="179388" algn="l"/>
        </a:tabLst>
        <a:defRPr sz="2200" kern="1200">
          <a:solidFill>
            <a:schemeClr val="tx1"/>
          </a:solidFill>
          <a:latin typeface="Arial" pitchFamily="34" charset="0"/>
          <a:ea typeface="+mn-ea"/>
          <a:cs typeface="Arial" pitchFamily="34" charset="0"/>
        </a:defRPr>
      </a:lvl1pPr>
      <a:lvl2pPr marL="538163" indent="-273050" algn="l" rtl="0" eaLnBrk="1" fontAlgn="base" hangingPunct="1">
        <a:spcBef>
          <a:spcPct val="20000"/>
        </a:spcBef>
        <a:spcAft>
          <a:spcPct val="0"/>
        </a:spcAft>
        <a:buClr>
          <a:srgbClr val="DD7E0E"/>
        </a:buClr>
        <a:buFont typeface="Arial" charset="0"/>
        <a:buChar char="–"/>
        <a:defRPr sz="2800" kern="1200">
          <a:solidFill>
            <a:srgbClr val="404040"/>
          </a:solidFill>
          <a:latin typeface="Arial" pitchFamily="34" charset="0"/>
          <a:ea typeface="+mn-ea"/>
          <a:cs typeface="Arial" pitchFamily="34" charset="0"/>
        </a:defRPr>
      </a:lvl2pPr>
      <a:lvl3pPr marL="717550" indent="-179388" algn="l" rtl="0" eaLnBrk="1" fontAlgn="base" hangingPunct="1">
        <a:spcBef>
          <a:spcPct val="20000"/>
        </a:spcBef>
        <a:spcAft>
          <a:spcPct val="0"/>
        </a:spcAft>
        <a:buClr>
          <a:srgbClr val="DD7E0E"/>
        </a:buClr>
        <a:buFont typeface="Arial" charset="0"/>
        <a:buChar char="•"/>
        <a:defRPr sz="1600" kern="1200">
          <a:solidFill>
            <a:srgbClr val="595959"/>
          </a:solidFill>
          <a:latin typeface="Arial" pitchFamily="34" charset="0"/>
          <a:ea typeface="+mn-ea"/>
          <a:cs typeface="Arial" pitchFamily="34" charset="0"/>
        </a:defRPr>
      </a:lvl3pPr>
      <a:lvl4pPr marL="896938" indent="-179388" algn="l" rtl="0" eaLnBrk="1" fontAlgn="base" hangingPunct="1">
        <a:spcBef>
          <a:spcPct val="20000"/>
        </a:spcBef>
        <a:spcAft>
          <a:spcPct val="0"/>
        </a:spcAft>
        <a:buFont typeface="Arial" charset="0"/>
        <a:buChar char="–"/>
        <a:defRPr sz="1400" kern="1200">
          <a:solidFill>
            <a:srgbClr val="595959"/>
          </a:solidFill>
          <a:latin typeface="Arial" pitchFamily="34" charset="0"/>
          <a:ea typeface="+mn-ea"/>
          <a:cs typeface="Arial" pitchFamily="34" charset="0"/>
        </a:defRPr>
      </a:lvl4pPr>
      <a:lvl5pPr marL="1076325" indent="-273050" algn="l" rtl="0" eaLnBrk="1" fontAlgn="base" hangingPunct="1">
        <a:spcBef>
          <a:spcPct val="20000"/>
        </a:spcBef>
        <a:spcAft>
          <a:spcPct val="0"/>
        </a:spcAft>
        <a:buFont typeface="Arial" charset="0"/>
        <a:buChar char="»"/>
        <a:defRPr sz="12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755576" y="2924944"/>
            <a:ext cx="7772400" cy="3125069"/>
          </a:xfrm>
          <a:prstGeom prst="rect">
            <a:avLst/>
          </a:prstGeom>
        </p:spPr>
        <p:txBody>
          <a:bodyPr lIns="91425" tIns="91425" rIns="91425" bIns="91425" anchor="b" anchorCtr="0">
            <a:noAutofit/>
          </a:bodyPr>
          <a:lstStyle/>
          <a:p>
            <a:pPr algn="ctr">
              <a:spcBef>
                <a:spcPts val="0"/>
              </a:spcBef>
            </a:pPr>
            <a:r>
              <a:rPr lang="ru" sz="2400" b="0" dirty="0" smtClean="0">
                <a:solidFill>
                  <a:schemeClr val="tx1"/>
                </a:solidFill>
                <a:latin typeface="Times New Roman"/>
                <a:ea typeface="Times New Roman"/>
                <a:cs typeface="Times New Roman"/>
                <a:sym typeface="Times New Roman"/>
              </a:rPr>
              <a:t/>
            </a:r>
            <a:br>
              <a:rPr lang="ru" sz="2400" b="0" dirty="0" smtClean="0">
                <a:solidFill>
                  <a:schemeClr val="tx1"/>
                </a:solidFill>
                <a:latin typeface="Times New Roman"/>
                <a:ea typeface="Times New Roman"/>
                <a:cs typeface="Times New Roman"/>
                <a:sym typeface="Times New Roman"/>
              </a:rPr>
            </a:br>
            <a:r>
              <a:rPr lang="ru" sz="2400" b="0" dirty="0" smtClean="0">
                <a:solidFill>
                  <a:schemeClr val="tx1"/>
                </a:solidFill>
                <a:latin typeface="Times New Roman"/>
                <a:ea typeface="Times New Roman"/>
                <a:cs typeface="Times New Roman"/>
                <a:sym typeface="Times New Roman"/>
              </a:rPr>
              <a:t/>
            </a:r>
            <a:br>
              <a:rPr lang="ru" sz="2400" b="0" dirty="0" smtClean="0">
                <a:solidFill>
                  <a:schemeClr val="tx1"/>
                </a:solidFill>
                <a:latin typeface="Times New Roman"/>
                <a:ea typeface="Times New Roman"/>
                <a:cs typeface="Times New Roman"/>
                <a:sym typeface="Times New Roman"/>
              </a:rPr>
            </a:br>
            <a:r>
              <a:rPr lang="ru" sz="2400" b="0" dirty="0" smtClean="0">
                <a:solidFill>
                  <a:schemeClr val="tx1"/>
                </a:solidFill>
                <a:latin typeface="Times New Roman"/>
                <a:ea typeface="Times New Roman"/>
                <a:cs typeface="Times New Roman"/>
                <a:sym typeface="Times New Roman"/>
              </a:rPr>
              <a:t> </a:t>
            </a:r>
            <a:br>
              <a:rPr lang="ru" sz="2400" b="0" dirty="0" smtClean="0">
                <a:solidFill>
                  <a:schemeClr val="tx1"/>
                </a:solidFill>
                <a:latin typeface="Times New Roman"/>
                <a:ea typeface="Times New Roman"/>
                <a:cs typeface="Times New Roman"/>
                <a:sym typeface="Times New Roman"/>
              </a:rPr>
            </a:br>
            <a:r>
              <a:rPr lang="ru" sz="2400" dirty="0">
                <a:solidFill>
                  <a:schemeClr val="tx1"/>
                </a:solidFill>
                <a:latin typeface="Times New Roman"/>
                <a:ea typeface="Times New Roman"/>
                <a:cs typeface="Times New Roman"/>
                <a:sym typeface="Times New Roman"/>
              </a:rPr>
              <a:t/>
            </a:r>
            <a:br>
              <a:rPr lang="ru" sz="2400" dirty="0">
                <a:solidFill>
                  <a:schemeClr val="tx1"/>
                </a:solidFill>
                <a:latin typeface="Times New Roman"/>
                <a:ea typeface="Times New Roman"/>
                <a:cs typeface="Times New Roman"/>
                <a:sym typeface="Times New Roman"/>
              </a:rPr>
            </a:br>
            <a:r>
              <a:rPr lang="ru" sz="2400" dirty="0" smtClean="0">
                <a:solidFill>
                  <a:schemeClr val="tx1"/>
                </a:solidFill>
                <a:latin typeface="Times New Roman"/>
                <a:ea typeface="Times New Roman"/>
                <a:cs typeface="Times New Roman"/>
                <a:sym typeface="Times New Roman"/>
              </a:rPr>
              <a:t/>
            </a:r>
            <a:br>
              <a:rPr lang="ru" sz="2400" dirty="0" smtClean="0">
                <a:solidFill>
                  <a:schemeClr val="tx1"/>
                </a:solidFill>
                <a:latin typeface="Times New Roman"/>
                <a:ea typeface="Times New Roman"/>
                <a:cs typeface="Times New Roman"/>
                <a:sym typeface="Times New Roman"/>
              </a:rPr>
            </a:br>
            <a:r>
              <a:rPr lang="ru" sz="2400" dirty="0">
                <a:solidFill>
                  <a:schemeClr val="tx1"/>
                </a:solidFill>
                <a:latin typeface="Times New Roman"/>
                <a:ea typeface="Times New Roman"/>
                <a:cs typeface="Times New Roman"/>
                <a:sym typeface="Times New Roman"/>
              </a:rPr>
              <a:t/>
            </a:r>
            <a:br>
              <a:rPr lang="ru" sz="2400" dirty="0">
                <a:solidFill>
                  <a:schemeClr val="tx1"/>
                </a:solidFill>
                <a:latin typeface="Times New Roman"/>
                <a:ea typeface="Times New Roman"/>
                <a:cs typeface="Times New Roman"/>
                <a:sym typeface="Times New Roman"/>
              </a:rPr>
            </a:br>
            <a:r>
              <a:rPr lang="ru" sz="2400" dirty="0" smtClean="0">
                <a:solidFill>
                  <a:schemeClr val="tx1"/>
                </a:solidFill>
                <a:latin typeface="Times New Roman"/>
                <a:ea typeface="Times New Roman"/>
                <a:cs typeface="Times New Roman"/>
                <a:sym typeface="Times New Roman"/>
              </a:rPr>
              <a:t/>
            </a:r>
            <a:br>
              <a:rPr lang="ru" sz="2400" dirty="0" smtClean="0">
                <a:solidFill>
                  <a:schemeClr val="tx1"/>
                </a:solidFill>
                <a:latin typeface="Times New Roman"/>
                <a:ea typeface="Times New Roman"/>
                <a:cs typeface="Times New Roman"/>
                <a:sym typeface="Times New Roman"/>
              </a:rPr>
            </a:br>
            <a:r>
              <a:rPr lang="ru-RU" sz="2400" b="1" dirty="0" err="1" smtClean="0">
                <a:solidFill>
                  <a:schemeClr val="tx1"/>
                </a:solidFill>
                <a:latin typeface="Times New Roman"/>
                <a:ea typeface="Times New Roman"/>
                <a:cs typeface="Times New Roman"/>
                <a:sym typeface="Times New Roman"/>
              </a:rPr>
              <a:t>Мутханна</a:t>
            </a:r>
            <a:r>
              <a:rPr lang="ru-RU" sz="2400" b="1" dirty="0" smtClean="0">
                <a:solidFill>
                  <a:schemeClr val="tx1"/>
                </a:solidFill>
                <a:latin typeface="Times New Roman"/>
                <a:ea typeface="Times New Roman"/>
                <a:cs typeface="Times New Roman"/>
                <a:sym typeface="Times New Roman"/>
              </a:rPr>
              <a:t> </a:t>
            </a:r>
            <a:r>
              <a:rPr lang="ru-RU" sz="2400" b="1" dirty="0" err="1">
                <a:solidFill>
                  <a:schemeClr val="tx1"/>
                </a:solidFill>
                <a:latin typeface="Times New Roman"/>
                <a:ea typeface="Times New Roman"/>
                <a:cs typeface="Times New Roman"/>
                <a:sym typeface="Times New Roman"/>
              </a:rPr>
              <a:t>Аммар</a:t>
            </a:r>
            <a:r>
              <a:rPr lang="ru-RU" sz="2400" b="1" dirty="0">
                <a:solidFill>
                  <a:schemeClr val="tx1"/>
                </a:solidFill>
                <a:latin typeface="Times New Roman"/>
                <a:ea typeface="Times New Roman"/>
                <a:cs typeface="Times New Roman"/>
                <a:sym typeface="Times New Roman"/>
              </a:rPr>
              <a:t/>
            </a:r>
            <a:br>
              <a:rPr lang="ru-RU" sz="2400" b="1" dirty="0">
                <a:solidFill>
                  <a:schemeClr val="tx1"/>
                </a:solidFill>
                <a:latin typeface="Times New Roman"/>
                <a:ea typeface="Times New Roman"/>
                <a:cs typeface="Times New Roman"/>
                <a:sym typeface="Times New Roman"/>
              </a:rPr>
            </a:br>
            <a:r>
              <a:rPr lang="ru-RU" sz="2800" b="1" dirty="0">
                <a:solidFill>
                  <a:schemeClr val="tx1"/>
                </a:solidFill>
                <a:latin typeface="Times New Roman"/>
                <a:ea typeface="Times New Roman"/>
                <a:cs typeface="Times New Roman"/>
                <a:sym typeface="Times New Roman"/>
              </a:rPr>
              <a:t/>
            </a:r>
            <a:br>
              <a:rPr lang="ru-RU" sz="2800" b="1" dirty="0">
                <a:solidFill>
                  <a:schemeClr val="tx1"/>
                </a:solidFill>
                <a:latin typeface="Times New Roman"/>
                <a:ea typeface="Times New Roman"/>
                <a:cs typeface="Times New Roman"/>
                <a:sym typeface="Times New Roman"/>
              </a:rPr>
            </a:br>
            <a:r>
              <a:rPr lang="ru-RU" sz="2000" dirty="0">
                <a:solidFill>
                  <a:schemeClr val="tx1"/>
                </a:solidFill>
                <a:latin typeface="Times New Roman"/>
                <a:ea typeface="Times New Roman"/>
                <a:cs typeface="Times New Roman"/>
                <a:sym typeface="Times New Roman"/>
              </a:rPr>
              <a:t>к.т.н., ассистент кафедры СС и ПД Санкт-Петербургский государственный университет телекоммуникаций им. проф. </a:t>
            </a:r>
            <a:r>
              <a:rPr lang="ru-RU" sz="2000" dirty="0" err="1">
                <a:solidFill>
                  <a:schemeClr val="tx1"/>
                </a:solidFill>
                <a:latin typeface="Times New Roman"/>
                <a:ea typeface="Times New Roman"/>
                <a:cs typeface="Times New Roman"/>
                <a:sym typeface="Times New Roman"/>
              </a:rPr>
              <a:t>М.А.Бонч-Бруевича</a:t>
            </a:r>
            <a:r>
              <a:rPr lang="ru" sz="2400" b="0" dirty="0" smtClean="0">
                <a:solidFill>
                  <a:schemeClr val="tx1"/>
                </a:solidFill>
                <a:latin typeface="Times New Roman"/>
                <a:ea typeface="Times New Roman"/>
                <a:cs typeface="Times New Roman"/>
                <a:sym typeface="Times New Roman"/>
              </a:rPr>
              <a:t/>
            </a:r>
            <a:br>
              <a:rPr lang="ru" sz="2400" b="0" dirty="0" smtClean="0">
                <a:solidFill>
                  <a:schemeClr val="tx1"/>
                </a:solidFill>
                <a:latin typeface="Times New Roman"/>
                <a:ea typeface="Times New Roman"/>
                <a:cs typeface="Times New Roman"/>
                <a:sym typeface="Times New Roman"/>
              </a:rPr>
            </a:br>
            <a:r>
              <a:rPr lang="ru" sz="2400" b="0" dirty="0" smtClean="0">
                <a:solidFill>
                  <a:schemeClr val="tx1"/>
                </a:solidFill>
                <a:latin typeface="Times New Roman"/>
                <a:ea typeface="Times New Roman"/>
                <a:cs typeface="Times New Roman"/>
                <a:sym typeface="Times New Roman"/>
              </a:rPr>
              <a:t/>
            </a:r>
            <a:br>
              <a:rPr lang="ru" sz="2400" b="0" dirty="0" smtClean="0">
                <a:solidFill>
                  <a:schemeClr val="tx1"/>
                </a:solidFill>
                <a:latin typeface="Times New Roman"/>
                <a:ea typeface="Times New Roman"/>
                <a:cs typeface="Times New Roman"/>
                <a:sym typeface="Times New Roman"/>
              </a:rPr>
            </a:br>
            <a:r>
              <a:rPr lang="ru" sz="2400" b="0" dirty="0" smtClean="0">
                <a:solidFill>
                  <a:schemeClr val="tx1"/>
                </a:solidFill>
                <a:latin typeface="Times New Roman"/>
                <a:ea typeface="Times New Roman"/>
                <a:cs typeface="Times New Roman"/>
                <a:sym typeface="Times New Roman"/>
              </a:rPr>
              <a:t/>
            </a:r>
            <a:br>
              <a:rPr lang="ru" sz="2400" b="0" dirty="0" smtClean="0">
                <a:solidFill>
                  <a:schemeClr val="tx1"/>
                </a:solidFill>
                <a:latin typeface="Times New Roman"/>
                <a:ea typeface="Times New Roman"/>
                <a:cs typeface="Times New Roman"/>
                <a:sym typeface="Times New Roman"/>
              </a:rPr>
            </a:br>
            <a:endParaRPr sz="2400" b="0" dirty="0">
              <a:solidFill>
                <a:schemeClr val="tx1"/>
              </a:solidFill>
              <a:latin typeface="Times New Roman"/>
              <a:ea typeface="Times New Roman"/>
              <a:cs typeface="Times New Roman"/>
              <a:sym typeface="Times New Roman"/>
            </a:endParaRPr>
          </a:p>
        </p:txBody>
      </p:sp>
      <p:sp>
        <p:nvSpPr>
          <p:cNvPr id="24" name="Shape 24"/>
          <p:cNvSpPr txBox="1">
            <a:spLocks noGrp="1"/>
          </p:cNvSpPr>
          <p:nvPr>
            <p:ph type="subTitle" idx="1"/>
          </p:nvPr>
        </p:nvSpPr>
        <p:spPr>
          <a:xfrm>
            <a:off x="800128" y="1268760"/>
            <a:ext cx="7772400" cy="1296144"/>
          </a:xfrm>
          <a:prstGeom prst="rect">
            <a:avLst/>
          </a:prstGeom>
        </p:spPr>
        <p:txBody>
          <a:bodyPr lIns="91425" tIns="91425" rIns="91425" bIns="91425" anchor="t" anchorCtr="0">
            <a:noAutofit/>
          </a:bodyPr>
          <a:lstStyle/>
          <a:p>
            <a:pPr>
              <a:spcBef>
                <a:spcPts val="0"/>
              </a:spcBef>
            </a:pPr>
            <a:r>
              <a:rPr lang="ru-RU" sz="2800" b="1" dirty="0">
                <a:solidFill>
                  <a:srgbClr val="DD7E0E"/>
                </a:solidFill>
                <a:latin typeface="Times New Roman"/>
                <a:ea typeface="Times New Roman"/>
                <a:cs typeface="Times New Roman"/>
                <a:sym typeface="Times New Roman"/>
              </a:rPr>
              <a:t>С</a:t>
            </a:r>
            <a:r>
              <a:rPr lang="ru-RU" sz="2800" b="1" dirty="0">
                <a:solidFill>
                  <a:srgbClr val="DD7E0E"/>
                </a:solidFill>
                <a:latin typeface="Times New Roman"/>
                <a:ea typeface="Times New Roman"/>
                <a:cs typeface="Times New Roman"/>
                <a:sym typeface="Times New Roman"/>
              </a:rPr>
              <a:t>тандарты и протоколы </a:t>
            </a:r>
            <a:r>
              <a:rPr lang="ru-RU" sz="2800" b="1" dirty="0">
                <a:solidFill>
                  <a:srgbClr val="DD7E0E"/>
                </a:solidFill>
                <a:latin typeface="Times New Roman"/>
                <a:ea typeface="Times New Roman"/>
                <a:cs typeface="Times New Roman"/>
                <a:sym typeface="Calibri"/>
              </a:rPr>
              <a:t>с</a:t>
            </a:r>
            <a:r>
              <a:rPr lang="en-US" sz="2800" b="1" dirty="0" err="1">
                <a:solidFill>
                  <a:srgbClr val="DD7E0E"/>
                </a:solidFill>
                <a:latin typeface="Times New Roman"/>
                <a:ea typeface="Times New Roman"/>
                <a:cs typeface="Times New Roman"/>
                <a:sym typeface="Calibri"/>
              </a:rPr>
              <a:t>амоорганизующи</a:t>
            </a:r>
            <a:r>
              <a:rPr lang="ru-RU" sz="2800" b="1" dirty="0">
                <a:solidFill>
                  <a:srgbClr val="DD7E0E"/>
                </a:solidFill>
                <a:latin typeface="Times New Roman"/>
                <a:ea typeface="Times New Roman"/>
                <a:cs typeface="Times New Roman"/>
                <a:sym typeface="Calibri"/>
              </a:rPr>
              <a:t>х</a:t>
            </a:r>
            <a:r>
              <a:rPr lang="en-US" sz="2800" b="1" dirty="0" err="1">
                <a:solidFill>
                  <a:srgbClr val="DD7E0E"/>
                </a:solidFill>
                <a:latin typeface="Times New Roman"/>
                <a:ea typeface="Times New Roman"/>
                <a:cs typeface="Times New Roman"/>
                <a:sym typeface="Calibri"/>
              </a:rPr>
              <a:t>ся</a:t>
            </a:r>
            <a:r>
              <a:rPr lang="en-US" sz="2800" b="1" dirty="0">
                <a:solidFill>
                  <a:srgbClr val="DD7E0E"/>
                </a:solidFill>
                <a:latin typeface="Times New Roman"/>
                <a:ea typeface="Times New Roman"/>
                <a:cs typeface="Times New Roman"/>
                <a:sym typeface="Calibri"/>
              </a:rPr>
              <a:t> </a:t>
            </a:r>
            <a:r>
              <a:rPr lang="en-US" sz="2800" b="1" dirty="0" err="1">
                <a:solidFill>
                  <a:srgbClr val="DD7E0E"/>
                </a:solidFill>
                <a:latin typeface="Times New Roman"/>
                <a:ea typeface="Times New Roman"/>
                <a:cs typeface="Times New Roman"/>
                <a:sym typeface="Calibri"/>
              </a:rPr>
              <a:t>сет</a:t>
            </a:r>
            <a:r>
              <a:rPr lang="ru-RU" sz="2800" b="1" dirty="0">
                <a:solidFill>
                  <a:srgbClr val="DD7E0E"/>
                </a:solidFill>
                <a:latin typeface="Times New Roman"/>
                <a:ea typeface="Times New Roman"/>
                <a:cs typeface="Times New Roman"/>
                <a:sym typeface="Calibri"/>
              </a:rPr>
              <a:t>ей</a:t>
            </a:r>
            <a:endParaRPr lang="ru" sz="2800" b="1" dirty="0">
              <a:solidFill>
                <a:srgbClr val="DD7E0E"/>
              </a:solidFill>
              <a:latin typeface="Times New Roman"/>
              <a:ea typeface="Times New Roman"/>
              <a:cs typeface="Times New Roman"/>
              <a:sym typeface="Times New Roman"/>
            </a:endParaRPr>
          </a:p>
          <a:p>
            <a:pPr>
              <a:spcBef>
                <a:spcPts val="0"/>
              </a:spcBef>
              <a:buNone/>
            </a:pPr>
            <a:endParaRPr lang="ru" sz="2400" b="1" dirty="0">
              <a:solidFill>
                <a:srgbClr val="DD7E0E"/>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p:cNvSpPr>
            <a:spLocks noGrp="1"/>
          </p:cNvSpPr>
          <p:nvPr>
            <p:ph type="title"/>
          </p:nvPr>
        </p:nvSpPr>
        <p:spPr>
          <a:xfrm>
            <a:off x="457200" y="274638"/>
            <a:ext cx="8229600" cy="994122"/>
          </a:xfrm>
        </p:spPr>
        <p:txBody>
          <a:bodyPr>
            <a:normAutofit/>
          </a:bodyPr>
          <a:lstStyle/>
          <a:p>
            <a:pPr algn="ctr"/>
            <a:r>
              <a:rPr lang="en-US" sz="2800" b="1" dirty="0" smtClean="0">
                <a:latin typeface="Times New Roman" pitchFamily="18" charset="0"/>
                <a:cs typeface="Times New Roman" pitchFamily="18" charset="0"/>
              </a:rPr>
              <a:t>IP</a:t>
            </a: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endParaRPr lang="en-US" sz="2800" b="1" dirty="0" smtClean="0">
              <a:latin typeface="Times New Roman" pitchFamily="18" charset="0"/>
              <a:cs typeface="Times New Roman" pitchFamily="18" charset="0"/>
            </a:endParaRPr>
          </a:p>
        </p:txBody>
      </p:sp>
      <p:sp>
        <p:nvSpPr>
          <p:cNvPr id="221187" name="Content Placeholder 2"/>
          <p:cNvSpPr>
            <a:spLocks noGrp="1"/>
          </p:cNvSpPr>
          <p:nvPr>
            <p:ph idx="1"/>
          </p:nvPr>
        </p:nvSpPr>
        <p:spPr>
          <a:xfrm>
            <a:off x="3851920" y="1523987"/>
            <a:ext cx="5040560" cy="4752975"/>
          </a:xfrm>
        </p:spPr>
        <p:txBody>
          <a:bodyPr>
            <a:noAutofit/>
          </a:bodyPr>
          <a:lstStyle/>
          <a:p>
            <a:pPr marL="0" indent="0">
              <a:buNone/>
            </a:pPr>
            <a:r>
              <a:rPr lang="ru-RU" sz="2000" dirty="0" smtClean="0">
                <a:latin typeface="Times New Roman" pitchFamily="18" charset="0"/>
                <a:cs typeface="Times New Roman" pitchFamily="18" charset="0"/>
              </a:rPr>
              <a:t>- Каждый хост в Интернете имеет уникальный IP-адрес</a:t>
            </a:r>
            <a:endParaRPr lang="ru-RU" sz="2000" dirty="0">
              <a:latin typeface="Times New Roman" pitchFamily="18" charset="0"/>
              <a:cs typeface="Times New Roman" pitchFamily="18" charset="0"/>
            </a:endParaRPr>
          </a:p>
          <a:p>
            <a:pPr marL="0" indent="0">
              <a:buNone/>
            </a:pPr>
            <a:r>
              <a:rPr lang="ru-RU" sz="2000" dirty="0" smtClean="0">
                <a:latin typeface="Times New Roman" pitchFamily="18" charset="0"/>
                <a:cs typeface="Times New Roman" pitchFamily="18" charset="0"/>
              </a:rPr>
              <a:t>- Пакет с IP-заголовком направляется к месту назначения через Интернет</a:t>
            </a:r>
            <a:endParaRPr lang="en-US" sz="2000" dirty="0" smtClean="0">
              <a:latin typeface="Times New Roman" pitchFamily="18" charset="0"/>
              <a:cs typeface="Times New Roman" pitchFamily="18" charset="0"/>
            </a:endParaRPr>
          </a:p>
          <a:p>
            <a:pPr>
              <a:buFontTx/>
              <a:buChar char="-"/>
            </a:pPr>
            <a:r>
              <a:rPr lang="ru-RU" sz="2000" dirty="0" smtClean="0">
                <a:latin typeface="Times New Roman" pitchFamily="18" charset="0"/>
                <a:cs typeface="Times New Roman" pitchFamily="18" charset="0"/>
              </a:rPr>
              <a:t>Эволюция </a:t>
            </a:r>
            <a:r>
              <a:rPr lang="en-US" sz="2000" dirty="0" smtClean="0">
                <a:latin typeface="Times New Roman" pitchFamily="18" charset="0"/>
                <a:cs typeface="Times New Roman" pitchFamily="18" charset="0"/>
              </a:rPr>
              <a:t>IP</a:t>
            </a:r>
            <a:endParaRPr lang="ru-RU"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IPv4 (1981)</a:t>
            </a:r>
            <a:r>
              <a:rPr lang="ru-RU" sz="2000" dirty="0" smtClean="0">
                <a:latin typeface="Times New Roman" pitchFamily="18" charset="0"/>
                <a:cs typeface="Times New Roman" pitchFamily="18" charset="0"/>
              </a:rPr>
              <a:t>:</a:t>
            </a:r>
          </a:p>
          <a:p>
            <a:pPr>
              <a:buNone/>
            </a:pP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 Адрес </a:t>
            </a:r>
            <a:r>
              <a:rPr lang="en-US" sz="2000" dirty="0" smtClean="0">
                <a:latin typeface="Times New Roman" pitchFamily="18" charset="0"/>
                <a:cs typeface="Times New Roman" pitchFamily="18" charset="0"/>
              </a:rPr>
              <a:t>32</a:t>
            </a:r>
            <a:r>
              <a:rPr lang="ru-RU" sz="2000" dirty="0" smtClean="0">
                <a:latin typeface="Times New Roman" pitchFamily="18" charset="0"/>
                <a:cs typeface="Times New Roman" pitchFamily="18" charset="0"/>
              </a:rPr>
              <a:t> бита</a:t>
            </a:r>
            <a:r>
              <a:rPr lang="en-US" sz="2000" dirty="0" smtClean="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buNone/>
            </a:pP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 </a:t>
            </a:r>
            <a:r>
              <a:rPr lang="en-US" sz="2000" dirty="0" smtClean="0">
                <a:latin typeface="Times New Roman" pitchFamily="18" charset="0"/>
                <a:cs typeface="Times New Roman" pitchFamily="18" charset="0"/>
              </a:rPr>
              <a:t>“third-party toolbox”: ARP, DHCP</a:t>
            </a:r>
            <a:endParaRPr lang="ru-RU"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IPv6 (1998)</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marL="0" indent="0">
              <a:buNone/>
            </a:pPr>
            <a:r>
              <a:rPr lang="ru-RU" sz="2000" dirty="0" smtClean="0">
                <a:latin typeface="Times New Roman" pitchFamily="18" charset="0"/>
                <a:cs typeface="Times New Roman" pitchFamily="18" charset="0"/>
              </a:rPr>
              <a:t>     - Адрес </a:t>
            </a:r>
            <a:r>
              <a:rPr lang="en-US" sz="2000" dirty="0" smtClean="0">
                <a:latin typeface="Times New Roman" pitchFamily="18" charset="0"/>
                <a:cs typeface="Times New Roman" pitchFamily="18" charset="0"/>
              </a:rPr>
              <a:t>128</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бит </a:t>
            </a:r>
          </a:p>
          <a:p>
            <a:pPr marL="0" indent="0">
              <a:buNone/>
            </a:pPr>
            <a:r>
              <a:rPr lang="ru-RU" sz="2000" dirty="0" smtClean="0">
                <a:latin typeface="Times New Roman" pitchFamily="18" charset="0"/>
                <a:cs typeface="Times New Roman" pitchFamily="18" charset="0"/>
              </a:rPr>
              <a:t>     - </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toolbox” </a:t>
            </a:r>
            <a:r>
              <a:rPr lang="ru-RU" sz="2000" dirty="0" smtClean="0">
                <a:latin typeface="Times New Roman" pitchFamily="18" charset="0"/>
                <a:cs typeface="Times New Roman" pitchFamily="18" charset="0"/>
              </a:rPr>
              <a:t>интегрирован</a:t>
            </a:r>
            <a:endParaRPr lang="ru-RU" sz="2000" dirty="0">
              <a:latin typeface="Times New Roman" pitchFamily="18" charset="0"/>
              <a:cs typeface="Times New Roman" pitchFamily="18" charset="0"/>
            </a:endParaRPr>
          </a:p>
          <a:p>
            <a:pPr marL="457200" lvl="1" indent="0">
              <a:buNone/>
            </a:pPr>
            <a:endParaRPr lang="en-US" sz="2000" dirty="0" smtClean="0">
              <a:latin typeface="Times New Roman" pitchFamily="18" charset="0"/>
              <a:cs typeface="Times New Roman" pitchFamily="18" charset="0"/>
            </a:endParaRPr>
          </a:p>
        </p:txBody>
      </p:sp>
      <p:pic>
        <p:nvPicPr>
          <p:cNvPr id="221191" name="Picture 2"/>
          <p:cNvPicPr>
            <a:picLocks noChangeAspect="1" noChangeArrowheads="1"/>
          </p:cNvPicPr>
          <p:nvPr/>
        </p:nvPicPr>
        <p:blipFill>
          <a:blip r:embed="rId2" cstate="print"/>
          <a:srcRect/>
          <a:stretch>
            <a:fillRect/>
          </a:stretch>
        </p:blipFill>
        <p:spPr bwMode="auto">
          <a:xfrm>
            <a:off x="752477" y="1556792"/>
            <a:ext cx="2352675" cy="3829051"/>
          </a:xfrm>
          <a:prstGeom prst="rect">
            <a:avLst/>
          </a:prstGeom>
          <a:noFill/>
          <a:ln w="9525">
            <a:noFill/>
            <a:miter lim="800000"/>
            <a:headEnd/>
            <a:tailEnd/>
          </a:ln>
        </p:spPr>
      </p:pic>
      <p:pic>
        <p:nvPicPr>
          <p:cNvPr id="221192" name="Picture 3"/>
          <p:cNvPicPr>
            <a:picLocks noChangeAspect="1" noChangeArrowheads="1"/>
          </p:cNvPicPr>
          <p:nvPr/>
        </p:nvPicPr>
        <p:blipFill>
          <a:blip r:embed="rId3" cstate="print"/>
          <a:srcRect/>
          <a:stretch>
            <a:fillRect/>
          </a:stretch>
        </p:blipFill>
        <p:spPr bwMode="auto">
          <a:xfrm>
            <a:off x="7305676" y="0"/>
            <a:ext cx="1838325" cy="142873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80194"/>
            <a:ext cx="5329246" cy="773096"/>
          </a:xfrm>
        </p:spPr>
        <p:txBody>
          <a:bodyPr>
            <a:normAutofit/>
          </a:bodyPr>
          <a:lstStyle/>
          <a:p>
            <a:r>
              <a:rPr lang="en-US" sz="2800" b="1" dirty="0" smtClean="0">
                <a:latin typeface="Times New Roman" pitchFamily="18" charset="0"/>
                <a:cs typeface="Times New Roman" pitchFamily="18" charset="0"/>
              </a:rPr>
              <a:t>IETF</a:t>
            </a:r>
            <a:r>
              <a:rPr lang="ru-RU" sz="2800" b="1" dirty="0" smtClean="0">
                <a:latin typeface="Times New Roman" pitchFamily="18" charset="0"/>
                <a:cs typeface="Times New Roman" pitchFamily="18" charset="0"/>
              </a:rPr>
              <a:t> 6</a:t>
            </a:r>
            <a:r>
              <a:rPr lang="en-US" sz="2800" b="1" dirty="0" err="1" smtClean="0">
                <a:latin typeface="Times New Roman" pitchFamily="18" charset="0"/>
                <a:cs typeface="Times New Roman" pitchFamily="18" charset="0"/>
              </a:rPr>
              <a:t>LoWPAN</a:t>
            </a:r>
            <a:r>
              <a:rPr lang="en-US" sz="2800" b="1" dirty="0" smtClean="0">
                <a:latin typeface="Times New Roman" pitchFamily="18" charset="0"/>
                <a:cs typeface="Times New Roman" pitchFamily="18" charset="0"/>
              </a:rPr>
              <a:t> WG</a:t>
            </a:r>
            <a:endParaRPr lang="en-US" sz="2800" b="1" dirty="0">
              <a:latin typeface="Times New Roman" pitchFamily="18" charset="0"/>
              <a:cs typeface="Times New Roman" pitchFamily="18" charset="0"/>
            </a:endParaRPr>
          </a:p>
        </p:txBody>
      </p:sp>
      <p:sp>
        <p:nvSpPr>
          <p:cNvPr id="3" name="Текст 2"/>
          <p:cNvSpPr>
            <a:spLocks noGrp="1"/>
          </p:cNvSpPr>
          <p:nvPr>
            <p:ph type="body" idx="1"/>
          </p:nvPr>
        </p:nvSpPr>
        <p:spPr>
          <a:xfrm>
            <a:off x="323528" y="1412776"/>
            <a:ext cx="8229600" cy="5238811"/>
          </a:xfrm>
        </p:spPr>
        <p:txBody>
          <a:bodyPr/>
          <a:lstStyle/>
          <a:p>
            <a:pPr>
              <a:lnSpc>
                <a:spcPct val="150000"/>
              </a:lnSpc>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Проект стандарта </a:t>
            </a:r>
            <a:r>
              <a:rPr lang="en-US" sz="2000" dirty="0" smtClean="0">
                <a:latin typeface="Times New Roman" pitchFamily="18" charset="0"/>
                <a:cs typeface="Times New Roman" pitchFamily="18" charset="0"/>
              </a:rPr>
              <a:t>IETF</a:t>
            </a:r>
            <a:r>
              <a:rPr lang="ru-RU" sz="2000" dirty="0" smtClean="0">
                <a:latin typeface="Times New Roman" pitchFamily="18" charset="0"/>
                <a:cs typeface="Times New Roman" pitchFamily="18" charset="0"/>
              </a:rPr>
              <a:t> 6</a:t>
            </a:r>
            <a:r>
              <a:rPr lang="en-US" sz="2000" dirty="0" err="1" smtClean="0">
                <a:latin typeface="Times New Roman" pitchFamily="18" charset="0"/>
                <a:cs typeface="Times New Roman" pitchFamily="18" charset="0"/>
              </a:rPr>
              <a:t>LoWPAN</a:t>
            </a:r>
            <a:r>
              <a:rPr lang="ru-RU" sz="2000" dirty="0" smtClean="0">
                <a:latin typeface="Times New Roman" pitchFamily="18" charset="0"/>
                <a:cs typeface="Times New Roman" pitchFamily="18" charset="0"/>
              </a:rPr>
              <a:t>, рекомендующий передачу сообщений </a:t>
            </a:r>
            <a:r>
              <a:rPr lang="en-US" sz="2000" dirty="0" err="1" smtClean="0">
                <a:latin typeface="Times New Roman" pitchFamily="18" charset="0"/>
                <a:cs typeface="Times New Roman" pitchFamily="18" charset="0"/>
              </a:rPr>
              <a:t>IPv</a:t>
            </a:r>
            <a:r>
              <a:rPr lang="ru-RU" sz="2000" dirty="0" smtClean="0">
                <a:latin typeface="Times New Roman" pitchFamily="18" charset="0"/>
                <a:cs typeface="Times New Roman" pitchFamily="18" charset="0"/>
              </a:rPr>
              <a:t>6 поверх 802.15.4, выпущен в марте 2007 года</a:t>
            </a:r>
            <a:r>
              <a:rPr lang="en-US" sz="2000" dirty="0" smtClean="0">
                <a:latin typeface="Times New Roman" pitchFamily="18" charset="0"/>
                <a:cs typeface="Times New Roman" pitchFamily="18" charset="0"/>
              </a:rPr>
              <a:t>.</a:t>
            </a:r>
          </a:p>
          <a:p>
            <a:pPr>
              <a:lnSpc>
                <a:spcPct val="150000"/>
              </a:lnSpc>
            </a:pP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Рабочая группа </a:t>
            </a:r>
            <a:r>
              <a:rPr lang="en-US" sz="2000" dirty="0" smtClean="0">
                <a:latin typeface="Times New Roman" pitchFamily="18" charset="0"/>
                <a:cs typeface="Times New Roman" pitchFamily="18" charset="0"/>
              </a:rPr>
              <a:t>IETF</a:t>
            </a:r>
            <a:r>
              <a:rPr lang="ru-RU" sz="2000" dirty="0" smtClean="0">
                <a:latin typeface="Times New Roman" pitchFamily="18" charset="0"/>
                <a:cs typeface="Times New Roman" pitchFamily="18" charset="0"/>
              </a:rPr>
              <a:t> 6</a:t>
            </a:r>
            <a:r>
              <a:rPr lang="en-US" sz="2000" dirty="0" err="1" smtClean="0">
                <a:latin typeface="Times New Roman" pitchFamily="18" charset="0"/>
                <a:cs typeface="Times New Roman" pitchFamily="18" charset="0"/>
              </a:rPr>
              <a:t>LoWPAN</a:t>
            </a:r>
            <a:r>
              <a:rPr lang="ru-RU" sz="2000" dirty="0" smtClean="0">
                <a:latin typeface="Times New Roman" pitchFamily="18" charset="0"/>
                <a:cs typeface="Times New Roman" pitchFamily="18" charset="0"/>
              </a:rPr>
              <a:t> была сформирована для</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решения проблемы передачи </a:t>
            </a:r>
            <a:r>
              <a:rPr lang="en-US" sz="2000" dirty="0" smtClean="0">
                <a:latin typeface="Times New Roman" pitchFamily="18" charset="0"/>
                <a:cs typeface="Times New Roman" pitchFamily="18" charset="0"/>
              </a:rPr>
              <a:t>IP</a:t>
            </a:r>
            <a:r>
              <a:rPr lang="ru-RU" sz="2000" dirty="0" smtClean="0">
                <a:latin typeface="Times New Roman" pitchFamily="18" charset="0"/>
                <a:cs typeface="Times New Roman" pitchFamily="18" charset="0"/>
              </a:rPr>
              <a:t> пакетов поверх каналов </a:t>
            </a:r>
            <a:r>
              <a:rPr lang="en-US" sz="2000" dirty="0" smtClean="0">
                <a:latin typeface="Times New Roman" pitchFamily="18" charset="0"/>
                <a:cs typeface="Times New Roman" pitchFamily="18" charset="0"/>
              </a:rPr>
              <a:t>IEEE</a:t>
            </a:r>
            <a:r>
              <a:rPr lang="ru-RU" sz="2000" dirty="0" smtClean="0">
                <a:latin typeface="Times New Roman" pitchFamily="18" charset="0"/>
                <a:cs typeface="Times New Roman" pitchFamily="18" charset="0"/>
              </a:rPr>
              <a:t> 802.15.4 способом, удовлетворяющим открытым стандартам и предоставляющим взаимодействие с другими </a:t>
            </a:r>
            <a:r>
              <a:rPr lang="en-US" sz="2000" dirty="0" smtClean="0">
                <a:latin typeface="Times New Roman" pitchFamily="18" charset="0"/>
                <a:cs typeface="Times New Roman" pitchFamily="18" charset="0"/>
              </a:rPr>
              <a:t>IP</a:t>
            </a:r>
            <a:r>
              <a:rPr lang="ru-RU" sz="2000" dirty="0" smtClean="0">
                <a:latin typeface="Times New Roman" pitchFamily="18" charset="0"/>
                <a:cs typeface="Times New Roman" pitchFamily="18" charset="0"/>
              </a:rPr>
              <a:t> каналами и устройствами в той же мере, как и с устройствами 802.15.4.</a:t>
            </a:r>
            <a:endParaRPr lang="en-US" sz="2000" dirty="0" smtClean="0">
              <a:latin typeface="Times New Roman" pitchFamily="18" charset="0"/>
              <a:cs typeface="Times New Roman" pitchFamily="18" charset="0"/>
            </a:endParaRPr>
          </a:p>
          <a:p>
            <a:pPr lvl="3">
              <a:buFont typeface="Arial" pitchFamily="34" charset="0"/>
              <a:buChar char="•"/>
            </a:pPr>
            <a:endParaRPr lang="en-US" sz="1200" dirty="0" smtClean="0">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a:srcRect/>
          <a:stretch>
            <a:fillRect/>
          </a:stretch>
        </p:blipFill>
        <p:spPr bwMode="auto">
          <a:xfrm>
            <a:off x="7286626" y="0"/>
            <a:ext cx="1857375" cy="1333485"/>
          </a:xfrm>
          <a:prstGeom prst="rect">
            <a:avLst/>
          </a:prstGeom>
          <a:noFill/>
          <a:ln w="9525">
            <a:noFill/>
            <a:miter lim="800000"/>
            <a:headEnd/>
            <a:tailEnd/>
          </a:ln>
        </p:spPr>
      </p:pic>
    </p:spTree>
    <p:extLst>
      <p:ext uri="{BB962C8B-B14F-4D97-AF65-F5344CB8AC3E}">
        <p14:creationId xmlns:p14="http://schemas.microsoft.com/office/powerpoint/2010/main" val="4152168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80194"/>
            <a:ext cx="5329246" cy="773096"/>
          </a:xfrm>
        </p:spPr>
        <p:txBody>
          <a:bodyPr>
            <a:normAutofit/>
          </a:bodyPr>
          <a:lstStyle/>
          <a:p>
            <a:r>
              <a:rPr lang="en-US" sz="2800" b="1" dirty="0" smtClean="0">
                <a:latin typeface="Times New Roman" pitchFamily="18" charset="0"/>
                <a:cs typeface="Times New Roman" pitchFamily="18" charset="0"/>
              </a:rPr>
              <a:t>IETF</a:t>
            </a:r>
            <a:r>
              <a:rPr lang="ru-RU" sz="2800" b="1" dirty="0" smtClean="0">
                <a:latin typeface="Times New Roman" pitchFamily="18" charset="0"/>
                <a:cs typeface="Times New Roman" pitchFamily="18" charset="0"/>
              </a:rPr>
              <a:t> 6</a:t>
            </a:r>
            <a:r>
              <a:rPr lang="en-US" sz="2800" b="1" dirty="0" err="1" smtClean="0">
                <a:latin typeface="Times New Roman" pitchFamily="18" charset="0"/>
                <a:cs typeface="Times New Roman" pitchFamily="18" charset="0"/>
              </a:rPr>
              <a:t>LoWPAN</a:t>
            </a:r>
            <a:r>
              <a:rPr lang="en-US" sz="2800" b="1" dirty="0" smtClean="0">
                <a:latin typeface="Times New Roman" pitchFamily="18" charset="0"/>
                <a:cs typeface="Times New Roman" pitchFamily="18" charset="0"/>
              </a:rPr>
              <a:t> WG</a:t>
            </a:r>
            <a:endParaRPr lang="en-US" sz="2800" b="1" dirty="0">
              <a:latin typeface="Times New Roman" pitchFamily="18" charset="0"/>
              <a:cs typeface="Times New Roman" pitchFamily="18" charset="0"/>
            </a:endParaRPr>
          </a:p>
        </p:txBody>
      </p:sp>
      <p:sp>
        <p:nvSpPr>
          <p:cNvPr id="3" name="Текст 2"/>
          <p:cNvSpPr>
            <a:spLocks noGrp="1"/>
          </p:cNvSpPr>
          <p:nvPr>
            <p:ph type="body" idx="1"/>
          </p:nvPr>
        </p:nvSpPr>
        <p:spPr>
          <a:xfrm>
            <a:off x="285720" y="1238211"/>
            <a:ext cx="8229600" cy="5238811"/>
          </a:xfrm>
        </p:spPr>
        <p:txBody>
          <a:bodyPr>
            <a:normAutofit/>
          </a:bodyPr>
          <a:lstStyle/>
          <a:p>
            <a:pPr marL="0" indent="0">
              <a:buNone/>
            </a:pPr>
            <a:r>
              <a:rPr lang="ru-RU" sz="2000" dirty="0" smtClean="0">
                <a:latin typeface="Times New Roman" pitchFamily="18" charset="0"/>
                <a:cs typeface="Times New Roman" pitchFamily="18" charset="0"/>
              </a:rPr>
              <a:t>Преимущества :</a:t>
            </a:r>
          </a:p>
          <a:p>
            <a:pPr marL="0" indent="0">
              <a:buNone/>
            </a:pPr>
            <a:endParaRPr lang="ru-RU" sz="2000" dirty="0" smtClean="0">
              <a:latin typeface="Times New Roman" pitchFamily="18" charset="0"/>
              <a:cs typeface="Times New Roman" pitchFamily="18" charset="0"/>
            </a:endParaRPr>
          </a:p>
          <a:p>
            <a:r>
              <a:rPr lang="ru-RU" sz="1800" dirty="0">
                <a:latin typeface="Times New Roman" pitchFamily="18" charset="0"/>
                <a:cs typeface="Times New Roman" pitchFamily="18" charset="0"/>
              </a:rPr>
              <a:t>К</a:t>
            </a:r>
            <a:r>
              <a:rPr lang="ru-RU" sz="1800" dirty="0" smtClean="0">
                <a:latin typeface="Times New Roman" pitchFamily="18" charset="0"/>
                <a:cs typeface="Times New Roman" pitchFamily="18" charset="0"/>
              </a:rPr>
              <a:t>аждый сенсор в 6</a:t>
            </a:r>
            <a:r>
              <a:rPr lang="en-US" sz="1800" dirty="0" err="1" smtClean="0">
                <a:latin typeface="Times New Roman" pitchFamily="18" charset="0"/>
                <a:cs typeface="Times New Roman" pitchFamily="18" charset="0"/>
              </a:rPr>
              <a:t>loWPAN</a:t>
            </a:r>
            <a:r>
              <a:rPr lang="ru-RU" sz="1800" dirty="0" smtClean="0">
                <a:latin typeface="Times New Roman" pitchFamily="18" charset="0"/>
                <a:cs typeface="Times New Roman" pitchFamily="18" charset="0"/>
              </a:rPr>
              <a:t> сети будет иметь персональный </a:t>
            </a:r>
            <a:r>
              <a:rPr lang="en-US" sz="1800" dirty="0" err="1" smtClean="0">
                <a:latin typeface="Times New Roman" pitchFamily="18" charset="0"/>
                <a:cs typeface="Times New Roman" pitchFamily="18" charset="0"/>
              </a:rPr>
              <a:t>IPv</a:t>
            </a:r>
            <a:r>
              <a:rPr lang="ru-RU" sz="1800" dirty="0" smtClean="0">
                <a:latin typeface="Times New Roman" pitchFamily="18" charset="0"/>
                <a:cs typeface="Times New Roman" pitchFamily="18" charset="0"/>
              </a:rPr>
              <a:t>6 адрес. Это позволяет многим компаниям производить </a:t>
            </a:r>
            <a:r>
              <a:rPr lang="en-US" sz="1800" dirty="0" smtClean="0">
                <a:latin typeface="Times New Roman" pitchFamily="18" charset="0"/>
                <a:cs typeface="Times New Roman" pitchFamily="18" charset="0"/>
              </a:rPr>
              <a:t>LR</a:t>
            </a:r>
            <a:r>
              <a:rPr lang="ru-RU"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WPAN</a:t>
            </a:r>
            <a:r>
              <a:rPr lang="ru-RU" sz="1800" dirty="0" smtClean="0">
                <a:latin typeface="Times New Roman" pitchFamily="18" charset="0"/>
                <a:cs typeface="Times New Roman" pitchFamily="18" charset="0"/>
              </a:rPr>
              <a:t> устройства, которые могут работать вместе в одной сети, позволяет взаимодействовать данным устройствам, работать с сетевыми компьютерами и оборудованием, которое уже существует</a:t>
            </a:r>
          </a:p>
          <a:p>
            <a:r>
              <a:rPr lang="ru-RU" sz="1800" dirty="0">
                <a:latin typeface="Times New Roman" pitchFamily="18" charset="0"/>
                <a:cs typeface="Times New Roman" pitchFamily="18" charset="0"/>
              </a:rPr>
              <a:t>К</a:t>
            </a:r>
            <a:r>
              <a:rPr lang="ru-RU" sz="1800" dirty="0" smtClean="0">
                <a:latin typeface="Times New Roman" pitchFamily="18" charset="0"/>
                <a:cs typeface="Times New Roman" pitchFamily="18" charset="0"/>
              </a:rPr>
              <a:t>аждый узел сенсорной сети становится доступен из внешних сетей по </a:t>
            </a:r>
            <a:r>
              <a:rPr lang="en-US" sz="1800" dirty="0" smtClean="0">
                <a:latin typeface="Times New Roman" pitchFamily="18" charset="0"/>
                <a:cs typeface="Times New Roman" pitchFamily="18" charset="0"/>
              </a:rPr>
              <a:t>IP</a:t>
            </a:r>
            <a:r>
              <a:rPr lang="ru-RU" sz="1800" dirty="0" smtClean="0">
                <a:latin typeface="Times New Roman" pitchFamily="18" charset="0"/>
                <a:cs typeface="Times New Roman" pitchFamily="18" charset="0"/>
              </a:rPr>
              <a:t> адресу</a:t>
            </a:r>
          </a:p>
          <a:p>
            <a:r>
              <a:rPr lang="en-US" sz="1800" dirty="0">
                <a:latin typeface="Times New Roman" pitchFamily="18" charset="0"/>
                <a:cs typeface="Times New Roman" pitchFamily="18" charset="0"/>
              </a:rPr>
              <a:t>IETF</a:t>
            </a:r>
            <a:r>
              <a:rPr lang="ru-RU" sz="1800" dirty="0">
                <a:latin typeface="Times New Roman" pitchFamily="18" charset="0"/>
                <a:cs typeface="Times New Roman" pitchFamily="18" charset="0"/>
              </a:rPr>
              <a:t> 6</a:t>
            </a:r>
            <a:r>
              <a:rPr lang="en-US" sz="1800" dirty="0" err="1">
                <a:latin typeface="Times New Roman" pitchFamily="18" charset="0"/>
                <a:cs typeface="Times New Roman" pitchFamily="18" charset="0"/>
              </a:rPr>
              <a:t>LoWPAN</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WG</a:t>
            </a:r>
            <a:r>
              <a:rPr lang="ru-RU" sz="1800" dirty="0" smtClean="0">
                <a:latin typeface="Times New Roman" pitchFamily="18" charset="0"/>
                <a:cs typeface="Times New Roman" pitchFamily="18" charset="0"/>
              </a:rPr>
              <a:t> избавляет от необходимости иметь комплексные шлюзы для каждого локального </a:t>
            </a:r>
            <a:r>
              <a:rPr lang="en-US" sz="1800" dirty="0" smtClean="0">
                <a:latin typeface="Times New Roman" pitchFamily="18" charset="0"/>
                <a:cs typeface="Times New Roman" pitchFamily="18" charset="0"/>
              </a:rPr>
              <a:t>IEEE</a:t>
            </a:r>
            <a:r>
              <a:rPr lang="ru-RU" sz="1800" dirty="0" smtClean="0">
                <a:latin typeface="Times New Roman" pitchFamily="18" charset="0"/>
                <a:cs typeface="Times New Roman" pitchFamily="18" charset="0"/>
              </a:rPr>
              <a:t> 802.15.4 протокола, множества адаптеров, используемых существующими приложениями для связи через эти шлюзы, упрощает множество специфичных для шлюзов процедур аутентификации и безопасности</a:t>
            </a:r>
          </a:p>
          <a:p>
            <a:r>
              <a:rPr lang="ru-RU" sz="1800" dirty="0">
                <a:latin typeface="Times New Roman" pitchFamily="18" charset="0"/>
                <a:cs typeface="Times New Roman" pitchFamily="18" charset="0"/>
              </a:rPr>
              <a:t>Н</a:t>
            </a:r>
            <a:r>
              <a:rPr lang="ru-RU" sz="1800" dirty="0" smtClean="0">
                <a:latin typeface="Times New Roman" pitchFamily="18" charset="0"/>
                <a:cs typeface="Times New Roman" pitchFamily="18" charset="0"/>
              </a:rPr>
              <a:t>а базе </a:t>
            </a:r>
            <a:r>
              <a:rPr lang="en-US" sz="1800" dirty="0" smtClean="0">
                <a:latin typeface="Times New Roman" pitchFamily="18" charset="0"/>
                <a:cs typeface="Times New Roman" pitchFamily="18" charset="0"/>
              </a:rPr>
              <a:t>IP</a:t>
            </a:r>
            <a:r>
              <a:rPr lang="ru-RU" sz="1800" dirty="0" smtClean="0">
                <a:latin typeface="Times New Roman" pitchFamily="18" charset="0"/>
                <a:cs typeface="Times New Roman" pitchFamily="18" charset="0"/>
              </a:rPr>
              <a:t> могут быть легко реализованы функции </a:t>
            </a:r>
            <a:r>
              <a:rPr lang="en-US" sz="1800" dirty="0" smtClean="0">
                <a:latin typeface="Times New Roman" pitchFamily="18" charset="0"/>
                <a:cs typeface="Times New Roman" pitchFamily="18" charset="0"/>
              </a:rPr>
              <a:t>NAT</a:t>
            </a:r>
            <a:r>
              <a:rPr lang="ru-RU" sz="1800" dirty="0" smtClean="0">
                <a:latin typeface="Times New Roman" pitchFamily="18" charset="0"/>
                <a:cs typeface="Times New Roman" pitchFamily="18" charset="0"/>
              </a:rPr>
              <a:t> (подмена адресов), распределение нагрузки, кэширование</a:t>
            </a:r>
          </a:p>
          <a:p>
            <a:pPr marL="1371600" lvl="3" indent="0">
              <a:buNone/>
            </a:pPr>
            <a:endParaRPr lang="en-US" sz="1800" dirty="0" smtClean="0">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a:srcRect/>
          <a:stretch>
            <a:fillRect/>
          </a:stretch>
        </p:blipFill>
        <p:spPr bwMode="auto">
          <a:xfrm>
            <a:off x="7286626" y="0"/>
            <a:ext cx="1857375" cy="13334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a:xfrm>
            <a:off x="473373" y="260648"/>
            <a:ext cx="7772400" cy="1143000"/>
          </a:xfrm>
        </p:spPr>
        <p:txBody>
          <a:bodyPr/>
          <a:lstStyle/>
          <a:p>
            <a:r>
              <a:rPr lang="en-US" sz="2800" b="1" dirty="0" smtClean="0">
                <a:latin typeface="Times New Roman" pitchFamily="18" charset="0"/>
                <a:cs typeface="Times New Roman" pitchFamily="18" charset="0"/>
              </a:rPr>
              <a:t>IETF 6LoWPAN</a:t>
            </a:r>
            <a:r>
              <a:rPr lang="ru-RU" sz="2800" b="1" dirty="0" smtClean="0">
                <a:latin typeface="Times New Roman" pitchFamily="18" charset="0"/>
                <a:cs typeface="Times New Roman" pitchFamily="18" charset="0"/>
              </a:rPr>
              <a:t> Архитектура</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p:txBody>
      </p:sp>
      <p:pic>
        <p:nvPicPr>
          <p:cNvPr id="225287" name="Picture 2"/>
          <p:cNvPicPr>
            <a:picLocks noChangeAspect="1" noChangeArrowheads="1"/>
          </p:cNvPicPr>
          <p:nvPr/>
        </p:nvPicPr>
        <p:blipFill>
          <a:blip r:embed="rId2"/>
          <a:srcRect/>
          <a:stretch>
            <a:fillRect/>
          </a:stretch>
        </p:blipFill>
        <p:spPr bwMode="auto">
          <a:xfrm>
            <a:off x="539552" y="1333485"/>
            <a:ext cx="6153320" cy="4826000"/>
          </a:xfrm>
          <a:prstGeom prst="rect">
            <a:avLst/>
          </a:prstGeom>
          <a:noFill/>
          <a:ln w="9525">
            <a:noFill/>
            <a:miter lim="800000"/>
            <a:headEnd/>
            <a:tailEnd/>
          </a:ln>
          <a:effectLst/>
        </p:spPr>
      </p:pic>
      <p:pic>
        <p:nvPicPr>
          <p:cNvPr id="225288" name="Picture 3"/>
          <p:cNvPicPr>
            <a:picLocks noChangeAspect="1" noChangeArrowheads="1"/>
          </p:cNvPicPr>
          <p:nvPr/>
        </p:nvPicPr>
        <p:blipFill>
          <a:blip r:embed="rId3"/>
          <a:srcRect/>
          <a:stretch>
            <a:fillRect/>
          </a:stretch>
        </p:blipFill>
        <p:spPr bwMode="auto">
          <a:xfrm>
            <a:off x="7286626" y="0"/>
            <a:ext cx="1857375" cy="15239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algn="ctr">
              <a:spcBef>
                <a:spcPts val="0"/>
              </a:spcBef>
              <a:buNone/>
            </a:pPr>
            <a:r>
              <a:rPr lang="ru-RU" sz="2800" b="1" dirty="0">
                <a:latin typeface="Times New Roman" pitchFamily="18" charset="0"/>
                <a:cs typeface="Times New Roman" pitchFamily="18" charset="0"/>
              </a:rPr>
              <a:t>Спасибо за внимание!</a:t>
            </a:r>
          </a:p>
          <a:p>
            <a:pPr algn="ctr">
              <a:spcBef>
                <a:spcPts val="0"/>
              </a:spcBef>
              <a:buNone/>
            </a:pPr>
            <a:endParaRPr lang="ru-RU" sz="2800" dirty="0">
              <a:latin typeface="Times New Roman" pitchFamily="18" charset="0"/>
              <a:cs typeface="Times New Roman" pitchFamily="18" charset="0"/>
            </a:endParaRPr>
          </a:p>
          <a:p>
            <a:pPr algn="ctr">
              <a:spcBef>
                <a:spcPts val="0"/>
              </a:spcBef>
              <a:buNone/>
            </a:pPr>
            <a:r>
              <a:rPr lang="ru-RU" dirty="0" err="1">
                <a:latin typeface="Times New Roman" pitchFamily="18" charset="0"/>
                <a:cs typeface="Times New Roman" pitchFamily="18" charset="0"/>
              </a:rPr>
              <a:t>Email</a:t>
            </a:r>
            <a:r>
              <a:rPr lang="ru-RU" dirty="0">
                <a:latin typeface="Times New Roman" pitchFamily="18" charset="0"/>
                <a:cs typeface="Times New Roman" pitchFamily="18" charset="0"/>
              </a:rPr>
              <a:t>: ammarexpress@gmail.com</a:t>
            </a:r>
          </a:p>
          <a:p>
            <a:endParaRPr lang="ru-RU" dirty="0"/>
          </a:p>
          <a:p>
            <a:endParaRPr lang="ru-RU" dirty="0"/>
          </a:p>
        </p:txBody>
      </p:sp>
    </p:spTree>
    <p:extLst>
      <p:ext uri="{BB962C8B-B14F-4D97-AF65-F5344CB8AC3E}">
        <p14:creationId xmlns:p14="http://schemas.microsoft.com/office/powerpoint/2010/main" val="1141860923"/>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3059113"/>
            <a:ext cx="271462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Заголовок 1"/>
          <p:cNvSpPr>
            <a:spLocks noGrp="1"/>
          </p:cNvSpPr>
          <p:nvPr>
            <p:ph type="title"/>
          </p:nvPr>
        </p:nvSpPr>
        <p:spPr/>
        <p:txBody>
          <a:bodyPr>
            <a:noAutofit/>
          </a:bodyPr>
          <a:lstStyle/>
          <a:p>
            <a:r>
              <a:rPr lang="ru-RU" altLang="ru-RU" sz="3200" dirty="0" smtClean="0">
                <a:latin typeface="Times New Roman" panose="02020603050405020304" pitchFamily="18" charset="0"/>
                <a:cs typeface="Times New Roman" panose="02020603050405020304" pitchFamily="18" charset="0"/>
              </a:rPr>
              <a:t>Модель Взаимодействия Открытых Систем</a:t>
            </a:r>
          </a:p>
        </p:txBody>
      </p:sp>
      <p:sp>
        <p:nvSpPr>
          <p:cNvPr id="7172" name="Прямоугольник 3"/>
          <p:cNvSpPr>
            <a:spLocks noChangeArrowheads="1"/>
          </p:cNvSpPr>
          <p:nvPr/>
        </p:nvSpPr>
        <p:spPr bwMode="auto">
          <a:xfrm>
            <a:off x="468313" y="1582738"/>
            <a:ext cx="82073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ru-RU" altLang="ru-RU" sz="1800">
                <a:latin typeface="Arial" charset="0"/>
              </a:rPr>
              <a:t>Для упорядочения принципов взаимодействия устройств в сетях международная организация стандартизации (Organization of Standardization — ISO) предложила семиуровневую эталонную коммуникационную модель «Взаимодействия Открытых Систем» (ВОС) или (Open System Interconnection, OSI)</a:t>
            </a:r>
          </a:p>
        </p:txBody>
      </p:sp>
    </p:spTree>
    <p:extLst>
      <p:ext uri="{BB962C8B-B14F-4D97-AF65-F5344CB8AC3E}">
        <p14:creationId xmlns:p14="http://schemas.microsoft.com/office/powerpoint/2010/main" val="1821493717"/>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nvGraphicFramePr>
        <p:xfrm>
          <a:off x="1500188" y="1428750"/>
          <a:ext cx="5689600" cy="4286250"/>
        </p:xfrm>
        <a:graphic>
          <a:graphicData uri="http://schemas.openxmlformats.org/presentationml/2006/ole">
            <mc:AlternateContent xmlns:mc="http://schemas.openxmlformats.org/markup-compatibility/2006">
              <mc:Choice xmlns:v="urn:schemas-microsoft-com:vml" Requires="v">
                <p:oleObj spid="_x0000_s1027" r:id="rId4" imgW="3089309" imgH="2327955" progId="">
                  <p:embed/>
                </p:oleObj>
              </mc:Choice>
              <mc:Fallback>
                <p:oleObj r:id="rId4" imgW="3089309" imgH="232795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0188" y="1428750"/>
                        <a:ext cx="5689600" cy="4286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 name="Rectangle 3"/>
          <p:cNvSpPr>
            <a:spLocks noChangeArrowheads="1"/>
          </p:cNvSpPr>
          <p:nvPr/>
        </p:nvSpPr>
        <p:spPr bwMode="auto">
          <a:xfrm>
            <a:off x="395288" y="0"/>
            <a:ext cx="82296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defRPr>
            </a:lvl9pPr>
          </a:lstStyle>
          <a:p>
            <a:pPr algn="ctr" eaLnBrk="1" hangingPunct="1">
              <a:spcBef>
                <a:spcPct val="0"/>
              </a:spcBef>
              <a:buFontTx/>
              <a:buNone/>
            </a:pPr>
            <a:r>
              <a:rPr lang="ru-RU" altLang="ru-RU" b="1" dirty="0">
                <a:solidFill>
                  <a:srgbClr val="DD7E0E"/>
                </a:solidFill>
                <a:latin typeface="Times New Roman" panose="02020603050405020304" pitchFamily="18" charset="0"/>
                <a:ea typeface="+mj-ea"/>
                <a:cs typeface="Times New Roman" panose="02020603050405020304" pitchFamily="18" charset="0"/>
              </a:rPr>
              <a:t>Модель </a:t>
            </a:r>
            <a:r>
              <a:rPr lang="en-US" altLang="ru-RU" b="1" dirty="0">
                <a:solidFill>
                  <a:srgbClr val="DD7E0E"/>
                </a:solidFill>
                <a:latin typeface="Times New Roman" panose="02020603050405020304" pitchFamily="18" charset="0"/>
                <a:ea typeface="+mj-ea"/>
                <a:cs typeface="Times New Roman" panose="02020603050405020304" pitchFamily="18" charset="0"/>
              </a:rPr>
              <a:t>TCP/IP</a:t>
            </a:r>
          </a:p>
        </p:txBody>
      </p:sp>
      <p:sp>
        <p:nvSpPr>
          <p:cNvPr id="18436" name="Прямоугольник 4"/>
          <p:cNvSpPr>
            <a:spLocks noChangeArrowheads="1"/>
          </p:cNvSpPr>
          <p:nvPr/>
        </p:nvSpPr>
        <p:spPr bwMode="auto">
          <a:xfrm>
            <a:off x="428625" y="857250"/>
            <a:ext cx="8215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sz="1800" b="1" dirty="0">
                <a:latin typeface="Arial" charset="0"/>
              </a:rPr>
              <a:t>Стек протоколов TCP/IP</a:t>
            </a:r>
            <a:r>
              <a:rPr lang="ru-RU" altLang="ru-RU" sz="1800" dirty="0">
                <a:latin typeface="Arial" charset="0"/>
              </a:rPr>
              <a:t> — набор сетевых протоколов передачи данных, используемых в сетях, включая сеть Интернет.</a:t>
            </a:r>
          </a:p>
        </p:txBody>
      </p:sp>
      <p:sp>
        <p:nvSpPr>
          <p:cNvPr id="18437" name="Прямоугольник 5"/>
          <p:cNvSpPr>
            <a:spLocks noChangeArrowheads="1"/>
          </p:cNvSpPr>
          <p:nvPr/>
        </p:nvSpPr>
        <p:spPr bwMode="auto">
          <a:xfrm>
            <a:off x="0" y="59293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1800" b="1">
                <a:latin typeface="Arial" charset="0"/>
              </a:rPr>
              <a:t>Стек</a:t>
            </a:r>
            <a:r>
              <a:rPr lang="ru-RU" altLang="ru-RU" sz="1800">
                <a:latin typeface="Arial" charset="0"/>
              </a:rPr>
              <a:t> (англ. </a:t>
            </a:r>
            <a:r>
              <a:rPr lang="ru-RU" altLang="ru-RU" sz="1800" i="1">
                <a:latin typeface="Arial" charset="0"/>
              </a:rPr>
              <a:t>stack</a:t>
            </a:r>
            <a:r>
              <a:rPr lang="ru-RU" altLang="ru-RU" sz="1800">
                <a:latin typeface="Arial" charset="0"/>
              </a:rPr>
              <a:t> — стопка) — структура, организованная по принципу </a:t>
            </a:r>
            <a:r>
              <a:rPr lang="ru-RU" altLang="ru-RU" sz="1800" i="1">
                <a:latin typeface="Arial" charset="0"/>
              </a:rPr>
              <a:t>LIFO</a:t>
            </a:r>
            <a:r>
              <a:rPr lang="ru-RU" altLang="ru-RU" sz="1800">
                <a:latin typeface="Arial" charset="0"/>
              </a:rPr>
              <a:t> (англ. </a:t>
            </a:r>
            <a:r>
              <a:rPr lang="ru-RU" altLang="ru-RU" sz="1800" i="1">
                <a:latin typeface="Arial" charset="0"/>
              </a:rPr>
              <a:t>last in — first out</a:t>
            </a:r>
            <a:r>
              <a:rPr lang="ru-RU" altLang="ru-RU" sz="1800">
                <a:latin typeface="Arial" charset="0"/>
              </a:rPr>
              <a:t>, «последним пришёл — первым вышел»)</a:t>
            </a:r>
          </a:p>
        </p:txBody>
      </p:sp>
      <p:sp>
        <p:nvSpPr>
          <p:cNvPr id="18438" name="TextBox 6"/>
          <p:cNvSpPr txBox="1">
            <a:spLocks noChangeArrowheads="1"/>
          </p:cNvSpPr>
          <p:nvPr/>
        </p:nvSpPr>
        <p:spPr bwMode="auto">
          <a:xfrm>
            <a:off x="5072063" y="4714875"/>
            <a:ext cx="200025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ru-RU" altLang="ru-RU" sz="1800">
              <a:latin typeface="Arial" charset="0"/>
            </a:endParaRPr>
          </a:p>
          <a:p>
            <a:pPr algn="ctr" eaLnBrk="1" hangingPunct="1">
              <a:spcBef>
                <a:spcPct val="0"/>
              </a:spcBef>
              <a:buFontTx/>
              <a:buNone/>
            </a:pPr>
            <a:r>
              <a:rPr lang="ru-RU" altLang="ru-RU" sz="1800">
                <a:latin typeface="Arial" charset="0"/>
              </a:rPr>
              <a:t>Канальный</a:t>
            </a:r>
          </a:p>
          <a:p>
            <a:pPr algn="ctr" eaLnBrk="1" hangingPunct="1">
              <a:spcBef>
                <a:spcPct val="0"/>
              </a:spcBef>
              <a:buFontTx/>
              <a:buNone/>
            </a:pPr>
            <a:endParaRPr lang="ru-RU" altLang="ru-RU" sz="1800">
              <a:latin typeface="Arial" charset="0"/>
            </a:endParaRPr>
          </a:p>
        </p:txBody>
      </p:sp>
    </p:spTree>
    <p:extLst>
      <p:ext uri="{BB962C8B-B14F-4D97-AF65-F5344CB8AC3E}">
        <p14:creationId xmlns:p14="http://schemas.microsoft.com/office/powerpoint/2010/main" val="1837470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2"/>
          <p:cNvSpPr>
            <a:spLocks noChangeArrowheads="1"/>
          </p:cNvSpPr>
          <p:nvPr/>
        </p:nvSpPr>
        <p:spPr bwMode="auto">
          <a:xfrm>
            <a:off x="428625" y="1362075"/>
            <a:ext cx="82867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ru-RU" altLang="ru-RU" sz="1800">
                <a:latin typeface="Arial" charset="0"/>
              </a:rPr>
              <a:t>На </a:t>
            </a:r>
            <a:r>
              <a:rPr lang="ru-RU" altLang="ru-RU" sz="1800" b="1">
                <a:latin typeface="Arial" charset="0"/>
              </a:rPr>
              <a:t>прикладном уровне</a:t>
            </a:r>
            <a:r>
              <a:rPr lang="ru-RU" altLang="ru-RU" sz="1800">
                <a:latin typeface="Arial" charset="0"/>
              </a:rPr>
              <a:t> (Application layer) работает большинство сетевых приложений.</a:t>
            </a:r>
          </a:p>
          <a:p>
            <a:pPr algn="just" eaLnBrk="1" hangingPunct="1">
              <a:spcBef>
                <a:spcPct val="0"/>
              </a:spcBef>
              <a:buFontTx/>
              <a:buNone/>
            </a:pPr>
            <a:r>
              <a:rPr lang="ru-RU" altLang="ru-RU" sz="1800">
                <a:latin typeface="Arial" charset="0"/>
              </a:rPr>
              <a:t>Эти программы имеют свои собственные протоколы обмена информацией, например, HTTP для WWW, FTP (передача файлов), SMTP (электронная почта), SSH (безопасное соединение с удалённой машиной), DNS и многие другие.</a:t>
            </a:r>
          </a:p>
        </p:txBody>
      </p:sp>
      <p:sp>
        <p:nvSpPr>
          <p:cNvPr id="19459" name="Прямоугольник 3"/>
          <p:cNvSpPr>
            <a:spLocks noChangeArrowheads="1"/>
          </p:cNvSpPr>
          <p:nvPr/>
        </p:nvSpPr>
        <p:spPr bwMode="auto">
          <a:xfrm>
            <a:off x="428625" y="3076575"/>
            <a:ext cx="82867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ru-RU" altLang="ru-RU" sz="1800">
                <a:latin typeface="Arial" charset="0"/>
              </a:rPr>
              <a:t>Протоколы </a:t>
            </a:r>
            <a:r>
              <a:rPr lang="ru-RU" altLang="ru-RU" sz="1800" b="1">
                <a:latin typeface="Arial" charset="0"/>
              </a:rPr>
              <a:t>транспортного уровня</a:t>
            </a:r>
            <a:r>
              <a:rPr lang="ru-RU" altLang="ru-RU" sz="1800">
                <a:latin typeface="Arial" charset="0"/>
              </a:rPr>
              <a:t> (Transport layer) могут решать проблему негарантированной доставки сообщений («дошло ли сообщение до адресата?»), а также гарантировать правильную последовательность прихода данных. В стеке TCP/IP транспортные протоколы определяют, для какого именно приложения предназначены эти данные.</a:t>
            </a:r>
          </a:p>
        </p:txBody>
      </p:sp>
      <p:sp>
        <p:nvSpPr>
          <p:cNvPr id="19460" name="Прямоугольник 4"/>
          <p:cNvSpPr>
            <a:spLocks noChangeArrowheads="1"/>
          </p:cNvSpPr>
          <p:nvPr/>
        </p:nvSpPr>
        <p:spPr bwMode="auto">
          <a:xfrm>
            <a:off x="428625" y="4433888"/>
            <a:ext cx="8286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ru-RU" altLang="ru-RU" sz="1800" b="1">
                <a:latin typeface="Arial" charset="0"/>
              </a:rPr>
              <a:t>Сетевой уровень</a:t>
            </a:r>
            <a:r>
              <a:rPr lang="ru-RU" altLang="ru-RU" sz="1800">
                <a:latin typeface="Arial" charset="0"/>
              </a:rPr>
              <a:t> (Internet layer) изначально разработан для передачи данных из любой сети в любую сеть, независимо от протоколов нижнего уровня.</a:t>
            </a:r>
          </a:p>
        </p:txBody>
      </p:sp>
      <p:sp>
        <p:nvSpPr>
          <p:cNvPr id="19461" name="Прямоугольник 5"/>
          <p:cNvSpPr>
            <a:spLocks noChangeArrowheads="1"/>
          </p:cNvSpPr>
          <p:nvPr/>
        </p:nvSpPr>
        <p:spPr bwMode="auto">
          <a:xfrm>
            <a:off x="428625" y="5291138"/>
            <a:ext cx="8286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ru-RU" altLang="ru-RU" sz="1800" b="1">
                <a:latin typeface="Arial" charset="0"/>
              </a:rPr>
              <a:t>Канальный уровень</a:t>
            </a:r>
            <a:r>
              <a:rPr lang="ru-RU" altLang="ru-RU" sz="1800">
                <a:latin typeface="Arial" charset="0"/>
              </a:rPr>
              <a:t> (Link layer) описывает, каким образом передаются пакеты данных через физический уровень, включая </a:t>
            </a:r>
            <a:r>
              <a:rPr lang="ru-RU" altLang="ru-RU" sz="1800" i="1">
                <a:latin typeface="Arial" charset="0"/>
              </a:rPr>
              <a:t>кодирование</a:t>
            </a:r>
            <a:r>
              <a:rPr lang="ru-RU" altLang="ru-RU" sz="1800">
                <a:latin typeface="Arial" charset="0"/>
              </a:rPr>
              <a:t>. </a:t>
            </a:r>
          </a:p>
        </p:txBody>
      </p:sp>
      <p:sp>
        <p:nvSpPr>
          <p:cNvPr id="19462" name="Прямоугольник 6"/>
          <p:cNvSpPr>
            <a:spLocks noChangeArrowheads="1"/>
          </p:cNvSpPr>
          <p:nvPr/>
        </p:nvSpPr>
        <p:spPr bwMode="auto">
          <a:xfrm>
            <a:off x="2714625" y="357188"/>
            <a:ext cx="310097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ru-RU" altLang="ru-RU" b="1" dirty="0">
                <a:solidFill>
                  <a:srgbClr val="DD7E0E"/>
                </a:solidFill>
                <a:latin typeface="Times New Roman" panose="02020603050405020304" pitchFamily="18" charset="0"/>
                <a:ea typeface="+mj-ea"/>
                <a:cs typeface="Times New Roman" panose="02020603050405020304" pitchFamily="18" charset="0"/>
              </a:rPr>
              <a:t>Модель</a:t>
            </a:r>
            <a:r>
              <a:rPr lang="ru-RU" altLang="ru-RU" sz="4400" dirty="0">
                <a:latin typeface="Arial" charset="0"/>
              </a:rPr>
              <a:t> </a:t>
            </a:r>
            <a:r>
              <a:rPr lang="en-US" altLang="ru-RU" b="1" dirty="0">
                <a:solidFill>
                  <a:srgbClr val="DD7E0E"/>
                </a:solidFill>
                <a:latin typeface="Times New Roman" panose="02020603050405020304" pitchFamily="18" charset="0"/>
                <a:ea typeface="+mj-ea"/>
                <a:cs typeface="Times New Roman" panose="02020603050405020304" pitchFamily="18" charset="0"/>
              </a:rPr>
              <a:t>TCP/IP</a:t>
            </a:r>
            <a:endParaRPr lang="ru-RU" altLang="ru-RU" b="1" dirty="0">
              <a:solidFill>
                <a:srgbClr val="DD7E0E"/>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55509572"/>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251520" y="188640"/>
            <a:ext cx="8572560" cy="1417837"/>
          </a:xfrm>
          <a:prstGeom prst="rect">
            <a:avLst/>
          </a:prstGeom>
        </p:spPr>
        <p:txBody>
          <a:bodyPr lIns="91425" tIns="91425" rIns="91425" bIns="91425" anchor="b" anchorCtr="0">
            <a:noAutofit/>
          </a:bodyPr>
          <a:lstStyle/>
          <a:p>
            <a:pPr lvl="0" algn="ctr" rtl="0">
              <a:spcBef>
                <a:spcPts val="0"/>
              </a:spcBef>
              <a:buNone/>
            </a:pPr>
            <a:r>
              <a:rPr lang="ru" sz="3200" dirty="0">
                <a:latin typeface="Times New Roman" panose="02020603050405020304" pitchFamily="18" charset="0"/>
                <a:cs typeface="Times New Roman" panose="02020603050405020304" pitchFamily="18" charset="0"/>
                <a:sym typeface="Times New Roman"/>
              </a:rPr>
              <a:t>Сети </a:t>
            </a:r>
            <a:r>
              <a:rPr lang="ru" sz="3200" dirty="0">
                <a:latin typeface="Times New Roman" panose="02020603050405020304" pitchFamily="18" charset="0"/>
                <a:cs typeface="Times New Roman" panose="02020603050405020304" pitchFamily="18" charset="0"/>
                <a:sym typeface="Times New Roman"/>
              </a:rPr>
              <a:t>с </a:t>
            </a:r>
            <a:r>
              <a:rPr lang="ru" sz="3200" dirty="0">
                <a:latin typeface="Times New Roman" panose="02020603050405020304" pitchFamily="18" charset="0"/>
                <a:cs typeface="Times New Roman" panose="02020603050405020304" pitchFamily="18" charset="0"/>
                <a:sym typeface="Times New Roman"/>
              </a:rPr>
              <a:t>потерями </a:t>
            </a:r>
            <a:r>
              <a:rPr lang="ru" sz="3200" dirty="0">
                <a:latin typeface="Times New Roman" panose="02020603050405020304" pitchFamily="18" charset="0"/>
                <a:cs typeface="Times New Roman" panose="02020603050405020304" pitchFamily="18" charset="0"/>
                <a:sym typeface="Times New Roman"/>
              </a:rPr>
              <a:t>и низким потреблением энергии  </a:t>
            </a:r>
            <a:r>
              <a:rPr lang="ru" sz="3200" dirty="0">
                <a:latin typeface="Times New Roman" panose="02020603050405020304" pitchFamily="18" charset="0"/>
                <a:cs typeface="Times New Roman" panose="02020603050405020304" pitchFamily="18" charset="0"/>
                <a:sym typeface="Times New Roman"/>
              </a:rPr>
              <a:t>LLNs</a:t>
            </a:r>
            <a:r>
              <a:rPr lang="ru" sz="2800" b="1" cap="small" dirty="0" smtClean="0">
                <a:solidFill>
                  <a:schemeClr val="tx1"/>
                </a:solidFill>
                <a:latin typeface="Times New Roman"/>
                <a:ea typeface="Times New Roman"/>
                <a:cs typeface="Times New Roman"/>
                <a:sym typeface="Times New Roman"/>
              </a:rPr>
              <a:t/>
            </a:r>
            <a:br>
              <a:rPr lang="ru" sz="2800" b="1" cap="small" dirty="0" smtClean="0">
                <a:solidFill>
                  <a:schemeClr val="tx1"/>
                </a:solidFill>
                <a:latin typeface="Times New Roman"/>
                <a:ea typeface="Times New Roman"/>
                <a:cs typeface="Times New Roman"/>
                <a:sym typeface="Times New Roman"/>
              </a:rPr>
            </a:br>
            <a:endParaRPr lang="ru" sz="2800" b="1" cap="small" dirty="0">
              <a:solidFill>
                <a:schemeClr val="tx1"/>
              </a:solidFill>
              <a:latin typeface="Times New Roman"/>
              <a:ea typeface="Times New Roman"/>
              <a:cs typeface="Times New Roman"/>
              <a:sym typeface="Times New Roman"/>
            </a:endParaRPr>
          </a:p>
        </p:txBody>
      </p:sp>
      <p:sp>
        <p:nvSpPr>
          <p:cNvPr id="40" name="Shape 40"/>
          <p:cNvSpPr txBox="1">
            <a:spLocks noGrp="1"/>
          </p:cNvSpPr>
          <p:nvPr>
            <p:ph type="body" idx="1"/>
          </p:nvPr>
        </p:nvSpPr>
        <p:spPr>
          <a:xfrm>
            <a:off x="251520" y="1124744"/>
            <a:ext cx="8640960" cy="5263867"/>
          </a:xfrm>
          <a:prstGeom prst="rect">
            <a:avLst/>
          </a:prstGeom>
        </p:spPr>
        <p:txBody>
          <a:bodyPr lIns="91425" tIns="91425" rIns="91425" bIns="91425" anchor="t" anchorCtr="0">
            <a:noAutofit/>
          </a:bodyPr>
          <a:lstStyle/>
          <a:p>
            <a:pPr marL="342900" lvl="0" rtl="0">
              <a:spcBef>
                <a:spcPts val="0"/>
              </a:spcBef>
              <a:buClr>
                <a:schemeClr val="dk1"/>
              </a:buClr>
              <a:buSzPct val="25000"/>
              <a:buFont typeface="Times New Roman"/>
              <a:buNone/>
            </a:pPr>
            <a:r>
              <a:rPr lang="ru" sz="2000" dirty="0" smtClean="0">
                <a:latin typeface="Times New Roman"/>
                <a:ea typeface="Times New Roman"/>
                <a:cs typeface="Times New Roman"/>
                <a:sym typeface="Times New Roman"/>
              </a:rPr>
              <a:t>      - Сети</a:t>
            </a:r>
            <a:r>
              <a:rPr lang="ru" sz="2000" dirty="0">
                <a:latin typeface="Times New Roman"/>
                <a:ea typeface="Times New Roman"/>
                <a:cs typeface="Times New Roman"/>
                <a:sym typeface="Times New Roman"/>
              </a:rPr>
              <a:t>, образованные множеством встраиваемых устройств с  ограниченной мощностью передатчика, памятью и вычислительными  </a:t>
            </a:r>
            <a:r>
              <a:rPr lang="ru" sz="2000" dirty="0" smtClean="0">
                <a:latin typeface="Times New Roman"/>
                <a:ea typeface="Times New Roman"/>
                <a:cs typeface="Times New Roman"/>
                <a:sym typeface="Times New Roman"/>
              </a:rPr>
              <a:t>ресурсами</a:t>
            </a:r>
            <a:r>
              <a:rPr lang="ru" sz="2000" dirty="0">
                <a:latin typeface="Times New Roman"/>
                <a:ea typeface="Times New Roman"/>
                <a:cs typeface="Times New Roman"/>
                <a:sym typeface="Times New Roman"/>
              </a:rPr>
              <a:t> </a:t>
            </a:r>
            <a:r>
              <a:rPr lang="ru" sz="2000" dirty="0" smtClean="0">
                <a:latin typeface="Times New Roman"/>
                <a:ea typeface="Times New Roman"/>
                <a:cs typeface="Times New Roman"/>
                <a:sym typeface="Times New Roman"/>
              </a:rPr>
              <a:t>(умные </a:t>
            </a:r>
            <a:r>
              <a:rPr lang="ru" sz="2000" dirty="0">
                <a:latin typeface="Times New Roman"/>
                <a:ea typeface="Times New Roman"/>
                <a:cs typeface="Times New Roman"/>
                <a:sym typeface="Times New Roman"/>
              </a:rPr>
              <a:t>счетчики, датчики, реле, приводы и </a:t>
            </a:r>
            <a:r>
              <a:rPr lang="ru" sz="2000" dirty="0" smtClean="0">
                <a:latin typeface="Times New Roman"/>
                <a:ea typeface="Times New Roman"/>
                <a:cs typeface="Times New Roman"/>
                <a:sym typeface="Times New Roman"/>
              </a:rPr>
              <a:t>т.д)</a:t>
            </a:r>
            <a:endParaRPr lang="ru" sz="2000" dirty="0">
              <a:latin typeface="Times New Roman"/>
              <a:ea typeface="Times New Roman"/>
              <a:cs typeface="Times New Roman"/>
              <a:sym typeface="Times New Roman"/>
            </a:endParaRPr>
          </a:p>
          <a:p>
            <a:pPr marL="342900" lvl="0" rtl="0">
              <a:spcBef>
                <a:spcPts val="800"/>
              </a:spcBef>
              <a:buClr>
                <a:schemeClr val="dk1"/>
              </a:buClr>
              <a:buSzPct val="25000"/>
              <a:buFont typeface="Times New Roman"/>
              <a:buNone/>
            </a:pPr>
            <a:r>
              <a:rPr lang="ru" sz="2000" dirty="0" smtClean="0">
                <a:latin typeface="Times New Roman"/>
                <a:ea typeface="Times New Roman"/>
                <a:cs typeface="Times New Roman"/>
                <a:sym typeface="Times New Roman"/>
              </a:rPr>
              <a:t>      - Могут </a:t>
            </a:r>
            <a:r>
              <a:rPr lang="ru" sz="2000" dirty="0">
                <a:latin typeface="Times New Roman"/>
                <a:ea typeface="Times New Roman"/>
                <a:cs typeface="Times New Roman"/>
                <a:sym typeface="Times New Roman"/>
              </a:rPr>
              <a:t>взаимодействовать через различные среды IEEE 802.15.4, IEEE P1901.2 </a:t>
            </a:r>
            <a:r>
              <a:rPr lang="ru" sz="2000" dirty="0" smtClean="0">
                <a:latin typeface="Times New Roman"/>
                <a:ea typeface="Times New Roman"/>
                <a:cs typeface="Times New Roman"/>
                <a:sym typeface="Times New Roman"/>
              </a:rPr>
              <a:t>PLC, Bluetooth</a:t>
            </a:r>
            <a:r>
              <a:rPr lang="ru" sz="2000" dirty="0">
                <a:latin typeface="Times New Roman"/>
                <a:ea typeface="Times New Roman"/>
                <a:cs typeface="Times New Roman"/>
                <a:sym typeface="Times New Roman"/>
              </a:rPr>
              <a:t>, IEEE 802.11ah, DECT LE, др. </a:t>
            </a:r>
          </a:p>
          <a:p>
            <a:pPr marL="342900" lvl="0" algn="just" rtl="0">
              <a:spcBef>
                <a:spcPts val="800"/>
              </a:spcBef>
              <a:buClr>
                <a:schemeClr val="dk1"/>
              </a:buClr>
              <a:buSzPct val="25000"/>
              <a:buFont typeface="Times New Roman"/>
              <a:buNone/>
            </a:pPr>
            <a:r>
              <a:rPr lang="ru" sz="1800" dirty="0" smtClean="0">
                <a:latin typeface="Times New Roman"/>
                <a:ea typeface="Times New Roman"/>
                <a:cs typeface="Times New Roman"/>
                <a:sym typeface="Times New Roman"/>
              </a:rPr>
              <a:t> Сети </a:t>
            </a:r>
            <a:r>
              <a:rPr lang="ru" sz="1800" dirty="0">
                <a:latin typeface="Times New Roman"/>
                <a:ea typeface="Times New Roman"/>
                <a:cs typeface="Times New Roman"/>
                <a:sym typeface="Times New Roman"/>
              </a:rPr>
              <a:t>LLN имеют как минимум 5 уникальных характеристик, которые  требуют создания специального протокола маршрутизации IP LLN:</a:t>
            </a:r>
          </a:p>
          <a:p>
            <a:pPr marL="171450" lvl="1" indent="-171450">
              <a:spcBef>
                <a:spcPts val="800"/>
              </a:spcBef>
              <a:buFont typeface="Arial" panose="020B0604020202020204" pitchFamily="34" charset="0"/>
              <a:buChar char="•"/>
            </a:pPr>
            <a:r>
              <a:rPr lang="ru" sz="1800" dirty="0">
                <a:latin typeface="Times New Roman"/>
                <a:ea typeface="Times New Roman"/>
                <a:cs typeface="Times New Roman"/>
                <a:sym typeface="Times New Roman"/>
              </a:rPr>
              <a:t> LLN оптимизированы для энергосбереженияــــــ  необходимы новые метрики маршрутизации;</a:t>
            </a:r>
          </a:p>
          <a:p>
            <a:pPr marL="171450" lvl="1" indent="-171450">
              <a:spcBef>
                <a:spcPts val="800"/>
              </a:spcBef>
              <a:buFont typeface="Arial" panose="020B0604020202020204" pitchFamily="34" charset="0"/>
              <a:buChar char="•"/>
            </a:pPr>
            <a:r>
              <a:rPr lang="ru" sz="1800" dirty="0">
                <a:latin typeface="Times New Roman"/>
                <a:ea typeface="Times New Roman"/>
                <a:cs typeface="Times New Roman"/>
                <a:sym typeface="Times New Roman"/>
              </a:rPr>
              <a:t>Типичный вид трафика отличается от Unicast, в большинстве случаев это точка- многоточка ;</a:t>
            </a:r>
          </a:p>
          <a:p>
            <a:pPr marL="171450" lvl="1" indent="-171450">
              <a:spcBef>
                <a:spcPts val="800"/>
              </a:spcBef>
              <a:buFont typeface="Arial" panose="020B0604020202020204" pitchFamily="34" charset="0"/>
              <a:buChar char="•"/>
            </a:pPr>
            <a:r>
              <a:rPr lang="ru" sz="1800" dirty="0">
                <a:latin typeface="Times New Roman"/>
                <a:ea typeface="Times New Roman"/>
                <a:cs typeface="Times New Roman"/>
                <a:sym typeface="Times New Roman"/>
              </a:rPr>
              <a:t>LLN разворачиваются поверх канальной структуры с  возможностями передачи фреймов ограниченного размера;</a:t>
            </a:r>
          </a:p>
          <a:p>
            <a:pPr marL="171450" lvl="1" indent="-171450">
              <a:spcBef>
                <a:spcPts val="800"/>
              </a:spcBef>
              <a:buFont typeface="Arial" panose="020B0604020202020204" pitchFamily="34" charset="0"/>
              <a:buChar char="•"/>
            </a:pPr>
            <a:r>
              <a:rPr lang="ru" sz="1800" dirty="0">
                <a:latin typeface="Times New Roman"/>
                <a:ea typeface="Times New Roman"/>
                <a:cs typeface="Times New Roman"/>
                <a:sym typeface="Times New Roman"/>
              </a:rPr>
              <a:t>протоколы маршрутизации для LLN должны быть адаптированы под такие задачи;</a:t>
            </a:r>
          </a:p>
          <a:p>
            <a:pPr marL="171450" lvl="1" indent="-171450">
              <a:spcBef>
                <a:spcPts val="800"/>
              </a:spcBef>
              <a:buFont typeface="Arial" panose="020B0604020202020204" pitchFamily="34" charset="0"/>
              <a:buChar char="•"/>
            </a:pPr>
            <a:r>
              <a:rPr lang="ru" sz="1800" dirty="0">
                <a:latin typeface="Times New Roman"/>
                <a:ea typeface="Times New Roman"/>
                <a:cs typeface="Times New Roman"/>
                <a:sym typeface="Times New Roman"/>
              </a:rPr>
              <a:t>протоколы маршрутизации для LLN должны очень бережно расходовать аппаратные ресурсы.</a:t>
            </a:r>
          </a:p>
          <a:p>
            <a:pPr>
              <a:spcBef>
                <a:spcPts val="0"/>
              </a:spcBef>
              <a:buNone/>
            </a:pPr>
            <a:endParaRPr dirty="0"/>
          </a:p>
        </p:txBody>
      </p:sp>
    </p:spTree>
    <p:extLst>
      <p:ext uri="{BB962C8B-B14F-4D97-AF65-F5344CB8AC3E}">
        <p14:creationId xmlns:p14="http://schemas.microsoft.com/office/powerpoint/2010/main" val="3270585442"/>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38631" y="476672"/>
            <a:ext cx="8229600" cy="889776"/>
          </a:xfrm>
          <a:prstGeom prst="rect">
            <a:avLst/>
          </a:prstGeom>
        </p:spPr>
        <p:txBody>
          <a:bodyPr lIns="91425" tIns="91425" rIns="91425" bIns="91425" anchor="b" anchorCtr="0">
            <a:noAutofit/>
          </a:bodyPr>
          <a:lstStyle/>
          <a:p>
            <a:pPr lvl="0" algn="ctr" rtl="0">
              <a:spcBef>
                <a:spcPts val="0"/>
              </a:spcBef>
              <a:buNone/>
            </a:pPr>
            <a:r>
              <a:rPr lang="ru" sz="2800" b="1" cap="small" dirty="0">
                <a:solidFill>
                  <a:schemeClr val="accent2">
                    <a:lumMod val="75000"/>
                  </a:schemeClr>
                </a:solidFill>
                <a:latin typeface="Times New Roman"/>
                <a:ea typeface="Times New Roman"/>
                <a:cs typeface="Times New Roman"/>
                <a:sym typeface="Times New Roman"/>
              </a:rPr>
              <a:t>Маршрутизация в сетях LLNS</a:t>
            </a:r>
          </a:p>
          <a:p>
            <a:pPr lvl="0" algn="ctr" rtl="0">
              <a:spcBef>
                <a:spcPts val="0"/>
              </a:spcBef>
              <a:buNone/>
            </a:pPr>
            <a:endParaRPr sz="3000" cap="small" dirty="0">
              <a:solidFill>
                <a:srgbClr val="C00000"/>
              </a:solidFill>
              <a:latin typeface="Times New Roman"/>
              <a:ea typeface="Times New Roman"/>
              <a:cs typeface="Times New Roman"/>
              <a:sym typeface="Times New Roman"/>
            </a:endParaRPr>
          </a:p>
        </p:txBody>
      </p:sp>
      <p:sp>
        <p:nvSpPr>
          <p:cNvPr id="46" name="Shape 46"/>
          <p:cNvSpPr txBox="1"/>
          <p:nvPr/>
        </p:nvSpPr>
        <p:spPr>
          <a:xfrm>
            <a:off x="192089" y="1294440"/>
            <a:ext cx="4608600" cy="4186800"/>
          </a:xfrm>
          <a:prstGeom prst="rect">
            <a:avLst/>
          </a:prstGeom>
          <a:noFill/>
          <a:ln>
            <a:noFill/>
          </a:ln>
        </p:spPr>
        <p:txBody>
          <a:bodyPr lIns="91425" tIns="45700" rIns="91425" bIns="45700" anchor="t" anchorCtr="0">
            <a:noAutofit/>
          </a:bodyPr>
          <a:lstStyle/>
          <a:p>
            <a:pPr marL="0" marR="0" lvl="0" indent="0" algn="l" rtl="0">
              <a:lnSpc>
                <a:spcPct val="130000"/>
              </a:lnSpc>
              <a:spcBef>
                <a:spcPts val="0"/>
              </a:spcBef>
              <a:spcAft>
                <a:spcPts val="0"/>
              </a:spcAft>
              <a:buClr>
                <a:srgbClr val="0070C0"/>
              </a:buClr>
              <a:buSzPct val="25000"/>
              <a:buFont typeface="Source Sans Pro"/>
              <a:buNone/>
            </a:pPr>
            <a:r>
              <a:rPr lang="ru" sz="2000" b="0" i="0" u="none" strike="noStrike" cap="none" baseline="0" dirty="0">
                <a:solidFill>
                  <a:schemeClr val="tx1"/>
                </a:solidFill>
                <a:latin typeface="Times New Roman" pitchFamily="18" charset="0"/>
                <a:ea typeface="Source Sans Pro"/>
                <a:cs typeface="Times New Roman" pitchFamily="18" charset="0"/>
                <a:sym typeface="Source Sans Pro"/>
              </a:rPr>
              <a:t>● Маломощные  радиоустройства  имеют ограниченную энергию и радио диапазон</a:t>
            </a:r>
          </a:p>
          <a:p>
            <a:pPr marL="0" marR="0" lvl="0" indent="0" algn="l" rtl="0">
              <a:lnSpc>
                <a:spcPct val="130000"/>
              </a:lnSpc>
              <a:spcBef>
                <a:spcPts val="0"/>
              </a:spcBef>
              <a:spcAft>
                <a:spcPts val="0"/>
              </a:spcAft>
              <a:buClr>
                <a:srgbClr val="0070C0"/>
              </a:buClr>
              <a:buSzPct val="25000"/>
              <a:buFont typeface="Source Sans Pro"/>
              <a:buNone/>
            </a:pPr>
            <a:r>
              <a:rPr lang="ru" sz="2000" b="0" i="0" u="none" strike="noStrike" cap="none" baseline="0" dirty="0">
                <a:solidFill>
                  <a:schemeClr val="tx1"/>
                </a:solidFill>
                <a:latin typeface="Times New Roman" pitchFamily="18" charset="0"/>
                <a:ea typeface="Source Sans Pro"/>
                <a:cs typeface="Times New Roman" pitchFamily="18" charset="0"/>
                <a:sym typeface="Source Sans Pro"/>
              </a:rPr>
              <a:t>● Маршрутизация: </a:t>
            </a:r>
            <a:r>
              <a:rPr lang="ru" sz="2000" b="0" i="0" u="none" strike="noStrike" cap="none" baseline="0" dirty="0" smtClean="0">
                <a:solidFill>
                  <a:schemeClr val="tx1"/>
                </a:solidFill>
                <a:latin typeface="Times New Roman" pitchFamily="18" charset="0"/>
                <a:ea typeface="Source Sans Pro"/>
                <a:cs typeface="Times New Roman" pitchFamily="18" charset="0"/>
                <a:sym typeface="Source Sans Pro"/>
              </a:rPr>
              <a:t>нужно найти </a:t>
            </a:r>
            <a:r>
              <a:rPr lang="ru" sz="2000" b="0" i="0" u="none" strike="noStrike" cap="none" baseline="0" dirty="0">
                <a:solidFill>
                  <a:schemeClr val="tx1"/>
                </a:solidFill>
                <a:latin typeface="Times New Roman" pitchFamily="18" charset="0"/>
                <a:ea typeface="Source Sans Pro"/>
                <a:cs typeface="Times New Roman" pitchFamily="18" charset="0"/>
                <a:sym typeface="Source Sans Pro"/>
              </a:rPr>
              <a:t>кратчайший (лучший) путь из S в D</a:t>
            </a:r>
          </a:p>
          <a:p>
            <a:pPr marL="0" marR="0" lvl="0" indent="0" algn="l" rtl="0">
              <a:lnSpc>
                <a:spcPct val="130000"/>
              </a:lnSpc>
              <a:spcBef>
                <a:spcPts val="0"/>
              </a:spcBef>
              <a:spcAft>
                <a:spcPts val="0"/>
              </a:spcAft>
              <a:buClr>
                <a:srgbClr val="0070C0"/>
              </a:buClr>
              <a:buSzPct val="25000"/>
              <a:buFont typeface="Source Sans Pro"/>
              <a:buNone/>
            </a:pPr>
            <a:r>
              <a:rPr lang="ru" sz="2000" b="0" i="0" u="none" strike="noStrike" cap="none" baseline="0" dirty="0">
                <a:solidFill>
                  <a:schemeClr val="tx1"/>
                </a:solidFill>
                <a:latin typeface="Times New Roman" pitchFamily="18" charset="0"/>
                <a:ea typeface="Source Sans Pro"/>
                <a:cs typeface="Times New Roman" pitchFamily="18" charset="0"/>
                <a:sym typeface="Source Sans Pro"/>
              </a:rPr>
              <a:t>● Алгоритмы ограничены аппаратными возможностями</a:t>
            </a:r>
          </a:p>
          <a:p>
            <a:pPr marL="0" marR="0" lvl="0" indent="0" algn="l" rtl="0">
              <a:lnSpc>
                <a:spcPct val="130000"/>
              </a:lnSpc>
              <a:spcBef>
                <a:spcPts val="0"/>
              </a:spcBef>
              <a:spcAft>
                <a:spcPts val="0"/>
              </a:spcAft>
              <a:buClr>
                <a:srgbClr val="0070C0"/>
              </a:buClr>
              <a:buSzPct val="25000"/>
              <a:buFont typeface="Source Sans Pro"/>
              <a:buNone/>
            </a:pPr>
            <a:r>
              <a:rPr lang="ru" sz="2000" b="0" i="0" u="none" strike="noStrike" cap="none" baseline="0" dirty="0">
                <a:solidFill>
                  <a:schemeClr val="tx1"/>
                </a:solidFill>
                <a:latin typeface="Times New Roman" pitchFamily="18" charset="0"/>
                <a:ea typeface="Source Sans Pro"/>
                <a:cs typeface="Times New Roman" pitchFamily="18" charset="0"/>
                <a:sym typeface="Source Sans Pro"/>
              </a:rPr>
              <a:t>● Минимизировать  число шагов при передаче, объем расчетов и использование памяти</a:t>
            </a:r>
          </a:p>
          <a:p>
            <a:pPr marL="0" marR="0" lvl="0" indent="0" algn="l" rtl="0">
              <a:lnSpc>
                <a:spcPct val="130000"/>
              </a:lnSpc>
              <a:spcBef>
                <a:spcPts val="0"/>
              </a:spcBef>
              <a:spcAft>
                <a:spcPts val="0"/>
              </a:spcAft>
              <a:buClr>
                <a:srgbClr val="0070C0"/>
              </a:buClr>
              <a:buSzPct val="25000"/>
              <a:buFont typeface="Source Sans Pro"/>
              <a:buNone/>
            </a:pPr>
            <a:r>
              <a:rPr lang="ru" sz="2000" b="0" i="0" u="none" strike="noStrike" cap="none" baseline="0" dirty="0">
                <a:solidFill>
                  <a:schemeClr val="tx1"/>
                </a:solidFill>
                <a:latin typeface="Times New Roman" pitchFamily="18" charset="0"/>
                <a:ea typeface="Source Sans Pro"/>
                <a:cs typeface="Times New Roman" pitchFamily="18" charset="0"/>
                <a:sym typeface="Source Sans Pro"/>
              </a:rPr>
              <a:t>● Контролировать скорости , точность и устойчивость к потере пакетов</a:t>
            </a:r>
          </a:p>
        </p:txBody>
      </p:sp>
      <p:grpSp>
        <p:nvGrpSpPr>
          <p:cNvPr id="2" name="Shape 47"/>
          <p:cNvGrpSpPr/>
          <p:nvPr/>
        </p:nvGrpSpPr>
        <p:grpSpPr>
          <a:xfrm>
            <a:off x="4800689" y="2245491"/>
            <a:ext cx="4162693" cy="2164223"/>
            <a:chOff x="0" y="0"/>
            <a:chExt cx="2147483602" cy="2147483597"/>
          </a:xfrm>
        </p:grpSpPr>
        <p:sp>
          <p:nvSpPr>
            <p:cNvPr id="48" name="Shape 48"/>
            <p:cNvSpPr/>
            <p:nvPr/>
          </p:nvSpPr>
          <p:spPr>
            <a:xfrm>
              <a:off x="590912750" y="958469100"/>
              <a:ext cx="178299602" cy="337278900"/>
            </a:xfrm>
            <a:prstGeom prst="flowChartConnector">
              <a:avLst/>
            </a:prstGeom>
            <a:solidFill>
              <a:srgbClr val="FFFFFF"/>
            </a:solidFill>
            <a:ln w="25400" cap="rnd">
              <a:solidFill>
                <a:srgbClr val="506E94"/>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grpSp>
          <p:nvGrpSpPr>
            <p:cNvPr id="3" name="Shape 49"/>
            <p:cNvGrpSpPr/>
            <p:nvPr/>
          </p:nvGrpSpPr>
          <p:grpSpPr>
            <a:xfrm>
              <a:off x="0" y="0"/>
              <a:ext cx="2147483602" cy="2147483597"/>
              <a:chOff x="0" y="0"/>
              <a:chExt cx="2147483602" cy="2147483597"/>
            </a:xfrm>
          </p:grpSpPr>
          <p:sp>
            <p:nvSpPr>
              <p:cNvPr id="50" name="Shape 50"/>
              <p:cNvSpPr/>
              <p:nvPr/>
            </p:nvSpPr>
            <p:spPr>
              <a:xfrm>
                <a:off x="0" y="585968900"/>
                <a:ext cx="178299602" cy="337278900"/>
              </a:xfrm>
              <a:prstGeom prst="flowChartConnector">
                <a:avLst/>
              </a:prstGeom>
              <a:solidFill>
                <a:srgbClr val="797B7E"/>
              </a:solidFill>
              <a:ln w="25400" cap="rnd">
                <a:solidFill>
                  <a:srgbClr val="57595B"/>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Source Sans Pro"/>
                  <a:buNone/>
                </a:pPr>
                <a:r>
                  <a:rPr lang="ru" sz="2400" b="1" i="0" u="none" strike="noStrike" cap="none" baseline="0">
                    <a:solidFill>
                      <a:srgbClr val="FFFFFF"/>
                    </a:solidFill>
                    <a:latin typeface="Source Sans Pro"/>
                    <a:ea typeface="Source Sans Pro"/>
                    <a:cs typeface="Source Sans Pro"/>
                    <a:sym typeface="Source Sans Pro"/>
                  </a:rPr>
                  <a:t>S</a:t>
                </a:r>
              </a:p>
            </p:txBody>
          </p:sp>
          <p:sp>
            <p:nvSpPr>
              <p:cNvPr id="51" name="Shape 51"/>
              <p:cNvSpPr/>
              <p:nvPr/>
            </p:nvSpPr>
            <p:spPr>
              <a:xfrm>
                <a:off x="337664550" y="1436636400"/>
                <a:ext cx="178299602" cy="338346290"/>
              </a:xfrm>
              <a:prstGeom prst="flowChartConnector">
                <a:avLst/>
              </a:prstGeom>
              <a:solidFill>
                <a:srgbClr val="FFFFFF"/>
              </a:solidFill>
              <a:ln w="25400" cap="rnd">
                <a:solidFill>
                  <a:srgbClr val="506E94"/>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52" name="Shape 52"/>
              <p:cNvSpPr/>
              <p:nvPr/>
            </p:nvSpPr>
            <p:spPr>
              <a:xfrm>
                <a:off x="1518701300" y="106733700"/>
                <a:ext cx="179088603" cy="337278900"/>
              </a:xfrm>
              <a:prstGeom prst="flowChartConnector">
                <a:avLst/>
              </a:prstGeom>
              <a:solidFill>
                <a:srgbClr val="FFFFFF"/>
              </a:solidFill>
              <a:ln w="25400" cap="rnd">
                <a:solidFill>
                  <a:srgbClr val="506E94"/>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53" name="Shape 53"/>
              <p:cNvSpPr/>
              <p:nvPr/>
            </p:nvSpPr>
            <p:spPr>
              <a:xfrm>
                <a:off x="1069008000" y="372500950"/>
                <a:ext cx="178299602" cy="338345397"/>
              </a:xfrm>
              <a:prstGeom prst="flowChartConnector">
                <a:avLst/>
              </a:prstGeom>
              <a:solidFill>
                <a:srgbClr val="FFFFFF"/>
              </a:solidFill>
              <a:ln w="25400" cap="rnd">
                <a:solidFill>
                  <a:srgbClr val="506E94"/>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54" name="Shape 54"/>
              <p:cNvSpPr/>
              <p:nvPr/>
            </p:nvSpPr>
            <p:spPr>
              <a:xfrm>
                <a:off x="675329100" y="0"/>
                <a:ext cx="178299602" cy="338346290"/>
              </a:xfrm>
              <a:prstGeom prst="flowChartConnector">
                <a:avLst/>
              </a:prstGeom>
              <a:solidFill>
                <a:srgbClr val="FFFFFF"/>
              </a:solidFill>
              <a:ln w="25400" cap="rnd">
                <a:solidFill>
                  <a:srgbClr val="506E94"/>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55" name="Shape 55"/>
              <p:cNvSpPr/>
              <p:nvPr/>
            </p:nvSpPr>
            <p:spPr>
              <a:xfrm>
                <a:off x="337664550" y="265767275"/>
                <a:ext cx="178299602" cy="338345397"/>
              </a:xfrm>
              <a:prstGeom prst="flowChartConnector">
                <a:avLst/>
              </a:prstGeom>
              <a:solidFill>
                <a:srgbClr val="FFFFFF"/>
              </a:solidFill>
              <a:ln w="25400" cap="rnd">
                <a:solidFill>
                  <a:srgbClr val="506E94"/>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56" name="Shape 56"/>
              <p:cNvSpPr/>
              <p:nvPr/>
            </p:nvSpPr>
            <p:spPr>
              <a:xfrm>
                <a:off x="984592000" y="1330970800"/>
                <a:ext cx="178299602" cy="337278900"/>
              </a:xfrm>
              <a:prstGeom prst="flowChartConnector">
                <a:avLst/>
              </a:prstGeom>
              <a:solidFill>
                <a:srgbClr val="FFFFFF"/>
              </a:solidFill>
              <a:ln w="25400" cap="rnd">
                <a:solidFill>
                  <a:srgbClr val="506E94"/>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57" name="Shape 57"/>
              <p:cNvSpPr/>
              <p:nvPr/>
            </p:nvSpPr>
            <p:spPr>
              <a:xfrm>
                <a:off x="1509234100" y="1010769100"/>
                <a:ext cx="178299602" cy="338345397"/>
              </a:xfrm>
              <a:prstGeom prst="flowChartConnector">
                <a:avLst/>
              </a:prstGeom>
              <a:solidFill>
                <a:srgbClr val="FFFFFF"/>
              </a:solidFill>
              <a:ln w="25400" cap="rnd">
                <a:solidFill>
                  <a:srgbClr val="506E94"/>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58" name="Shape 58"/>
              <p:cNvSpPr/>
              <p:nvPr/>
            </p:nvSpPr>
            <p:spPr>
              <a:xfrm>
                <a:off x="1969184000" y="798369000"/>
                <a:ext cx="178299602" cy="338346290"/>
              </a:xfrm>
              <a:prstGeom prst="flowChartConnector">
                <a:avLst/>
              </a:prstGeom>
              <a:solidFill>
                <a:srgbClr val="797B7E"/>
              </a:solidFill>
              <a:ln w="25400" cap="rnd">
                <a:solidFill>
                  <a:srgbClr val="57595B"/>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Source Sans Pro"/>
                  <a:buNone/>
                </a:pPr>
                <a:r>
                  <a:rPr lang="ru" sz="2400" b="1" i="0" u="none" strike="noStrike" cap="none" baseline="0">
                    <a:solidFill>
                      <a:srgbClr val="FFFFFF"/>
                    </a:solidFill>
                    <a:latin typeface="Source Sans Pro"/>
                    <a:ea typeface="Source Sans Pro"/>
                    <a:cs typeface="Source Sans Pro"/>
                    <a:sym typeface="Source Sans Pro"/>
                  </a:rPr>
                  <a:t>D</a:t>
                </a:r>
              </a:p>
            </p:txBody>
          </p:sp>
          <p:sp>
            <p:nvSpPr>
              <p:cNvPr id="59" name="Shape 59"/>
              <p:cNvSpPr/>
              <p:nvPr/>
            </p:nvSpPr>
            <p:spPr>
              <a:xfrm>
                <a:off x="1969184000" y="1383269900"/>
                <a:ext cx="178299602" cy="338346290"/>
              </a:xfrm>
              <a:prstGeom prst="flowChartConnector">
                <a:avLst/>
              </a:prstGeom>
              <a:solidFill>
                <a:srgbClr val="FFFFFF"/>
              </a:solidFill>
              <a:ln w="25400" cap="rnd">
                <a:solidFill>
                  <a:srgbClr val="506E94"/>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60" name="Shape 60"/>
              <p:cNvSpPr/>
              <p:nvPr/>
            </p:nvSpPr>
            <p:spPr>
              <a:xfrm>
                <a:off x="1518701300" y="1809138200"/>
                <a:ext cx="179088603" cy="338345397"/>
              </a:xfrm>
              <a:prstGeom prst="flowChartConnector">
                <a:avLst/>
              </a:prstGeom>
              <a:solidFill>
                <a:srgbClr val="FFFFFF"/>
              </a:solidFill>
              <a:ln w="25400" cap="rnd">
                <a:solidFill>
                  <a:srgbClr val="506E94"/>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cxnSp>
            <p:nvCxnSpPr>
              <p:cNvPr id="61" name="Shape 61"/>
              <p:cNvCxnSpPr/>
              <p:nvPr/>
            </p:nvCxnSpPr>
            <p:spPr>
              <a:xfrm>
                <a:off x="152264337" y="874149900"/>
                <a:ext cx="211434906" cy="612651901"/>
              </a:xfrm>
              <a:prstGeom prst="straightConnector1">
                <a:avLst/>
              </a:prstGeom>
              <a:noFill/>
              <a:ln w="9525" cap="rnd">
                <a:solidFill>
                  <a:srgbClr val="76787B"/>
                </a:solidFill>
                <a:prstDash val="solid"/>
                <a:miter/>
                <a:headEnd type="none" w="med" len="med"/>
                <a:tailEnd type="none" w="med" len="med"/>
              </a:ln>
            </p:spPr>
          </p:cxnSp>
          <p:cxnSp>
            <p:nvCxnSpPr>
              <p:cNvPr id="62" name="Shape 62"/>
              <p:cNvCxnSpPr/>
              <p:nvPr/>
            </p:nvCxnSpPr>
            <p:spPr>
              <a:xfrm rot="10800000" flipH="1">
                <a:off x="152264337" y="435473702"/>
                <a:ext cx="185400295" cy="199592697"/>
              </a:xfrm>
              <a:prstGeom prst="straightConnector1">
                <a:avLst/>
              </a:prstGeom>
              <a:noFill/>
              <a:ln w="9525" cap="rnd">
                <a:solidFill>
                  <a:srgbClr val="76787B"/>
                </a:solidFill>
                <a:prstDash val="solid"/>
                <a:miter/>
                <a:headEnd type="none" w="med" len="med"/>
                <a:tailEnd type="none" w="med" len="med"/>
              </a:ln>
            </p:spPr>
          </p:cxnSp>
          <p:cxnSp>
            <p:nvCxnSpPr>
              <p:cNvPr id="63" name="Shape 63"/>
              <p:cNvCxnSpPr/>
              <p:nvPr/>
            </p:nvCxnSpPr>
            <p:spPr>
              <a:xfrm rot="10800000" flipH="1">
                <a:off x="489928850" y="168639052"/>
                <a:ext cx="185400295" cy="147292797"/>
              </a:xfrm>
              <a:prstGeom prst="straightConnector1">
                <a:avLst/>
              </a:prstGeom>
              <a:noFill/>
              <a:ln w="9525" cap="rnd">
                <a:solidFill>
                  <a:srgbClr val="76787B"/>
                </a:solidFill>
                <a:prstDash val="solid"/>
                <a:miter/>
                <a:headEnd type="none" w="med" len="med"/>
                <a:tailEnd type="none" w="med" len="med"/>
              </a:ln>
            </p:spPr>
          </p:cxnSp>
          <p:cxnSp>
            <p:nvCxnSpPr>
              <p:cNvPr id="64" name="Shape 64"/>
              <p:cNvCxnSpPr/>
              <p:nvPr/>
            </p:nvCxnSpPr>
            <p:spPr>
              <a:xfrm rot="10800000">
                <a:off x="853628910" y="168639143"/>
                <a:ext cx="241414489" cy="252959106"/>
              </a:xfrm>
              <a:prstGeom prst="straightConnector1">
                <a:avLst/>
              </a:prstGeom>
              <a:noFill/>
              <a:ln w="9525" cap="rnd">
                <a:solidFill>
                  <a:srgbClr val="76787B"/>
                </a:solidFill>
                <a:prstDash val="solid"/>
                <a:miter/>
                <a:headEnd type="none" w="med" len="med"/>
                <a:tailEnd type="none" w="med" len="med"/>
              </a:ln>
            </p:spPr>
          </p:cxnSp>
          <p:cxnSp>
            <p:nvCxnSpPr>
              <p:cNvPr id="65" name="Shape 65"/>
              <p:cNvCxnSpPr/>
              <p:nvPr/>
            </p:nvCxnSpPr>
            <p:spPr>
              <a:xfrm rot="10800000">
                <a:off x="1221272589" y="660682677"/>
                <a:ext cx="313996810" cy="400251022"/>
              </a:xfrm>
              <a:prstGeom prst="straightConnector1">
                <a:avLst/>
              </a:prstGeom>
              <a:noFill/>
              <a:ln w="9525" cap="rnd">
                <a:solidFill>
                  <a:srgbClr val="76787B"/>
                </a:solidFill>
                <a:prstDash val="solid"/>
                <a:miter/>
                <a:headEnd type="none" w="med" len="med"/>
                <a:tailEnd type="none" w="med" len="med"/>
              </a:ln>
            </p:spPr>
          </p:cxnSp>
          <p:cxnSp>
            <p:nvCxnSpPr>
              <p:cNvPr id="66" name="Shape 66"/>
              <p:cNvCxnSpPr/>
              <p:nvPr/>
            </p:nvCxnSpPr>
            <p:spPr>
              <a:xfrm rot="10800000">
                <a:off x="1687533800" y="1180475300"/>
                <a:ext cx="281650199" cy="372500999"/>
              </a:xfrm>
              <a:prstGeom prst="straightConnector1">
                <a:avLst/>
              </a:prstGeom>
              <a:noFill/>
              <a:ln w="9525" cap="rnd">
                <a:solidFill>
                  <a:srgbClr val="76787B"/>
                </a:solidFill>
                <a:prstDash val="solid"/>
                <a:miter/>
                <a:headEnd type="none" w="med" len="med"/>
                <a:tailEnd type="none" w="med" len="med"/>
              </a:ln>
            </p:spPr>
          </p:cxnSp>
          <p:cxnSp>
            <p:nvCxnSpPr>
              <p:cNvPr id="67" name="Shape 67"/>
              <p:cNvCxnSpPr/>
              <p:nvPr/>
            </p:nvCxnSpPr>
            <p:spPr>
              <a:xfrm flipH="1">
                <a:off x="1221272901" y="275372850"/>
                <a:ext cx="297428398" cy="146225395"/>
              </a:xfrm>
              <a:prstGeom prst="straightConnector1">
                <a:avLst/>
              </a:prstGeom>
              <a:noFill/>
              <a:ln w="9525" cap="rnd">
                <a:solidFill>
                  <a:srgbClr val="76787B"/>
                </a:solidFill>
                <a:prstDash val="solid"/>
                <a:miter/>
                <a:headEnd type="none" w="med" len="med"/>
                <a:tailEnd type="none" w="med" len="med"/>
              </a:ln>
            </p:spPr>
          </p:cxnSp>
          <p:cxnSp>
            <p:nvCxnSpPr>
              <p:cNvPr id="68" name="Shape 68"/>
              <p:cNvCxnSpPr/>
              <p:nvPr/>
            </p:nvCxnSpPr>
            <p:spPr>
              <a:xfrm flipH="1">
                <a:off x="1598384500" y="444012650"/>
                <a:ext cx="9467099" cy="566756378"/>
              </a:xfrm>
              <a:prstGeom prst="straightConnector1">
                <a:avLst/>
              </a:prstGeom>
              <a:noFill/>
              <a:ln w="9525" cap="rnd">
                <a:solidFill>
                  <a:srgbClr val="76787B"/>
                </a:solidFill>
                <a:prstDash val="solid"/>
                <a:miter/>
                <a:headEnd type="none" w="med" len="med"/>
                <a:tailEnd type="none" w="med" len="med"/>
              </a:ln>
            </p:spPr>
          </p:cxnSp>
          <p:cxnSp>
            <p:nvCxnSpPr>
              <p:cNvPr id="69" name="Shape 69"/>
              <p:cNvCxnSpPr/>
              <p:nvPr/>
            </p:nvCxnSpPr>
            <p:spPr>
              <a:xfrm flipH="1">
                <a:off x="1661499303" y="967008200"/>
                <a:ext cx="307685096" cy="93925500"/>
              </a:xfrm>
              <a:prstGeom prst="straightConnector1">
                <a:avLst/>
              </a:prstGeom>
              <a:noFill/>
              <a:ln w="9525" cap="rnd">
                <a:solidFill>
                  <a:srgbClr val="76787B"/>
                </a:solidFill>
                <a:prstDash val="solid"/>
                <a:miter/>
                <a:headEnd type="none" w="med" len="med"/>
                <a:tailEnd type="none" w="med" len="med"/>
              </a:ln>
            </p:spPr>
          </p:cxnSp>
          <p:cxnSp>
            <p:nvCxnSpPr>
              <p:cNvPr id="70" name="Shape 70"/>
              <p:cNvCxnSpPr/>
              <p:nvPr/>
            </p:nvCxnSpPr>
            <p:spPr>
              <a:xfrm>
                <a:off x="2058333800" y="1136715400"/>
                <a:ext cx="0" cy="246554695"/>
              </a:xfrm>
              <a:prstGeom prst="straightConnector1">
                <a:avLst/>
              </a:prstGeom>
              <a:noFill/>
              <a:ln w="9525" cap="rnd">
                <a:solidFill>
                  <a:srgbClr val="76787B"/>
                </a:solidFill>
                <a:prstDash val="solid"/>
                <a:miter/>
                <a:headEnd type="none" w="med" len="med"/>
                <a:tailEnd type="none" w="med" len="med"/>
              </a:ln>
            </p:spPr>
          </p:cxnSp>
          <p:cxnSp>
            <p:nvCxnSpPr>
              <p:cNvPr id="71" name="Shape 71"/>
              <p:cNvCxnSpPr/>
              <p:nvPr/>
            </p:nvCxnSpPr>
            <p:spPr>
              <a:xfrm flipH="1">
                <a:off x="1697790001" y="1672518900"/>
                <a:ext cx="297428398" cy="306325492"/>
              </a:xfrm>
              <a:prstGeom prst="straightConnector1">
                <a:avLst/>
              </a:prstGeom>
              <a:noFill/>
              <a:ln w="9525" cap="rnd">
                <a:solidFill>
                  <a:srgbClr val="76787B"/>
                </a:solidFill>
                <a:prstDash val="solid"/>
                <a:miter/>
                <a:headEnd type="none" w="med" len="med"/>
                <a:tailEnd type="none" w="med" len="med"/>
              </a:ln>
            </p:spPr>
          </p:cxnSp>
          <p:cxnSp>
            <p:nvCxnSpPr>
              <p:cNvPr id="72" name="Shape 72"/>
              <p:cNvCxnSpPr/>
              <p:nvPr/>
            </p:nvCxnSpPr>
            <p:spPr>
              <a:xfrm rot="10800000">
                <a:off x="1136856497" y="1619151605"/>
                <a:ext cx="381844802" cy="359692794"/>
              </a:xfrm>
              <a:prstGeom prst="straightConnector1">
                <a:avLst/>
              </a:prstGeom>
              <a:noFill/>
              <a:ln w="9525" cap="rnd">
                <a:solidFill>
                  <a:srgbClr val="76787B"/>
                </a:solidFill>
                <a:prstDash val="solid"/>
                <a:miter/>
                <a:headEnd type="none" w="med" len="med"/>
                <a:tailEnd type="none" w="med" len="med"/>
              </a:ln>
            </p:spPr>
          </p:cxnSp>
          <p:cxnSp>
            <p:nvCxnSpPr>
              <p:cNvPr id="73" name="Shape 73"/>
              <p:cNvCxnSpPr/>
              <p:nvPr/>
            </p:nvCxnSpPr>
            <p:spPr>
              <a:xfrm flipH="1">
                <a:off x="1136856399" y="1180475600"/>
                <a:ext cx="372377700" cy="199592697"/>
              </a:xfrm>
              <a:prstGeom prst="straightConnector1">
                <a:avLst/>
              </a:prstGeom>
              <a:noFill/>
              <a:ln w="9525" cap="rnd">
                <a:solidFill>
                  <a:srgbClr val="76787B"/>
                </a:solidFill>
                <a:prstDash val="solid"/>
                <a:miter/>
                <a:headEnd type="none" w="med" len="med"/>
                <a:tailEnd type="none" w="med" len="med"/>
              </a:ln>
            </p:spPr>
          </p:cxnSp>
          <p:cxnSp>
            <p:nvCxnSpPr>
              <p:cNvPr id="74" name="Shape 74"/>
              <p:cNvCxnSpPr/>
              <p:nvPr/>
            </p:nvCxnSpPr>
            <p:spPr>
              <a:xfrm flipH="1">
                <a:off x="489928791" y="1619151700"/>
                <a:ext cx="520697708" cy="106733699"/>
              </a:xfrm>
              <a:prstGeom prst="straightConnector1">
                <a:avLst/>
              </a:prstGeom>
              <a:noFill/>
              <a:ln w="9525" cap="rnd">
                <a:solidFill>
                  <a:srgbClr val="76787B"/>
                </a:solidFill>
                <a:prstDash val="solid"/>
                <a:miter/>
                <a:headEnd type="none" w="med" len="med"/>
                <a:tailEnd type="none" w="med" len="med"/>
              </a:ln>
            </p:spPr>
          </p:cxnSp>
          <p:cxnSp>
            <p:nvCxnSpPr>
              <p:cNvPr id="75" name="Shape 75"/>
              <p:cNvCxnSpPr/>
              <p:nvPr/>
            </p:nvCxnSpPr>
            <p:spPr>
              <a:xfrm flipH="1">
                <a:off x="489928901" y="1246650900"/>
                <a:ext cx="127018798" cy="240151794"/>
              </a:xfrm>
              <a:prstGeom prst="straightConnector1">
                <a:avLst/>
              </a:prstGeom>
              <a:noFill/>
              <a:ln w="9525" cap="rnd">
                <a:solidFill>
                  <a:srgbClr val="76787B"/>
                </a:solidFill>
                <a:prstDash val="solid"/>
                <a:miter/>
                <a:headEnd type="none" w="med" len="med"/>
                <a:tailEnd type="none" w="med" len="med"/>
              </a:ln>
            </p:spPr>
          </p:cxnSp>
          <p:cxnSp>
            <p:nvCxnSpPr>
              <p:cNvPr id="76" name="Shape 76"/>
              <p:cNvCxnSpPr/>
              <p:nvPr/>
            </p:nvCxnSpPr>
            <p:spPr>
              <a:xfrm>
                <a:off x="743177800" y="1246650900"/>
                <a:ext cx="241414489" cy="252959106"/>
              </a:xfrm>
              <a:prstGeom prst="straightConnector1">
                <a:avLst/>
              </a:prstGeom>
              <a:noFill/>
              <a:ln w="9525" cap="rnd">
                <a:solidFill>
                  <a:srgbClr val="76787B"/>
                </a:solidFill>
                <a:prstDash val="solid"/>
                <a:miter/>
                <a:headEnd type="none" w="med" len="med"/>
                <a:tailEnd type="none" w="med" len="med"/>
              </a:ln>
            </p:spPr>
          </p:cxnSp>
          <p:cxnSp>
            <p:nvCxnSpPr>
              <p:cNvPr id="77" name="Shape 77"/>
              <p:cNvCxnSpPr/>
              <p:nvPr/>
            </p:nvCxnSpPr>
            <p:spPr>
              <a:xfrm>
                <a:off x="489928850" y="555015500"/>
                <a:ext cx="127018798" cy="452550888"/>
              </a:xfrm>
              <a:prstGeom prst="straightConnector1">
                <a:avLst/>
              </a:prstGeom>
              <a:noFill/>
              <a:ln w="9525" cap="rnd">
                <a:solidFill>
                  <a:srgbClr val="76787B"/>
                </a:solidFill>
                <a:prstDash val="solid"/>
                <a:miter/>
                <a:headEnd type="none" w="med" len="med"/>
                <a:tailEnd type="none" w="med" len="med"/>
              </a:ln>
            </p:spPr>
          </p:cxnSp>
          <p:cxnSp>
            <p:nvCxnSpPr>
              <p:cNvPr id="78" name="Shape 78"/>
              <p:cNvCxnSpPr/>
              <p:nvPr/>
            </p:nvCxnSpPr>
            <p:spPr>
              <a:xfrm flipH="1">
                <a:off x="680062898" y="338346350"/>
                <a:ext cx="84416101" cy="620122787"/>
              </a:xfrm>
              <a:prstGeom prst="straightConnector1">
                <a:avLst/>
              </a:prstGeom>
              <a:noFill/>
              <a:ln w="9525" cap="rnd">
                <a:solidFill>
                  <a:srgbClr val="76787B"/>
                </a:solidFill>
                <a:prstDash val="solid"/>
                <a:miter/>
                <a:headEnd type="none" w="med" len="med"/>
                <a:tailEnd type="none" w="med" len="med"/>
              </a:ln>
            </p:spPr>
          </p:cxnSp>
          <p:cxnSp>
            <p:nvCxnSpPr>
              <p:cNvPr id="79" name="Shape 79"/>
              <p:cNvCxnSpPr/>
              <p:nvPr/>
            </p:nvCxnSpPr>
            <p:spPr>
              <a:xfrm>
                <a:off x="827593400" y="288181025"/>
                <a:ext cx="183033004" cy="1091887207"/>
              </a:xfrm>
              <a:prstGeom prst="straightConnector1">
                <a:avLst/>
              </a:prstGeom>
              <a:noFill/>
              <a:ln w="9525" cap="rnd">
                <a:solidFill>
                  <a:srgbClr val="76787B"/>
                </a:solidFill>
                <a:prstDash val="solid"/>
                <a:miter/>
                <a:headEnd type="none" w="med" len="med"/>
                <a:tailEnd type="none" w="med" len="med"/>
              </a:ln>
            </p:spPr>
          </p:cxnSp>
        </p:grpSp>
      </p:grpSp>
    </p:spTree>
    <p:extLst>
      <p:ext uri="{BB962C8B-B14F-4D97-AF65-F5344CB8AC3E}">
        <p14:creationId xmlns:p14="http://schemas.microsoft.com/office/powerpoint/2010/main" val="2059982806"/>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prstGeom prst="rect">
            <a:avLst/>
          </a:prstGeom>
          <a:noFill/>
          <a:ln>
            <a:noFill/>
          </a:ln>
        </p:spPr>
        <p:txBody>
          <a:bodyPr lIns="91425" tIns="45700" rIns="91425" bIns="45700" anchor="ctr" anchorCtr="0">
            <a:noAutofit/>
          </a:bodyPr>
          <a:lstStyle/>
          <a:p>
            <a:pPr lvl="0" rtl="0">
              <a:lnSpc>
                <a:spcPct val="115000"/>
              </a:lnSpc>
              <a:spcBef>
                <a:spcPts val="0"/>
              </a:spcBef>
              <a:buClr>
                <a:schemeClr val="dk1"/>
              </a:buClr>
              <a:buSzPct val="36666"/>
              <a:buFont typeface="Arial"/>
              <a:buNone/>
            </a:pPr>
            <a:r>
              <a:rPr lang="ru" sz="2800" b="1" cap="small" dirty="0">
                <a:solidFill>
                  <a:schemeClr val="accent2">
                    <a:lumMod val="75000"/>
                  </a:schemeClr>
                </a:solidFill>
                <a:latin typeface="Times New Roman" pitchFamily="18" charset="0"/>
                <a:cs typeface="Times New Roman" pitchFamily="18" charset="0"/>
              </a:rPr>
              <a:t>IETF- </a:t>
            </a:r>
            <a:r>
              <a:rPr lang="ru" sz="2800" b="1" dirty="0">
                <a:solidFill>
                  <a:schemeClr val="accent2">
                    <a:lumMod val="75000"/>
                  </a:schemeClr>
                </a:solidFill>
                <a:latin typeface="Times New Roman" pitchFamily="18" charset="0"/>
                <a:cs typeface="Times New Roman" pitchFamily="18" charset="0"/>
              </a:rPr>
              <a:t>Internet Engineering Task Force</a:t>
            </a:r>
            <a:r>
              <a:rPr lang="ru" sz="2800" b="1" cap="small" dirty="0">
                <a:solidFill>
                  <a:schemeClr val="accent2">
                    <a:lumMod val="75000"/>
                  </a:schemeClr>
                </a:solidFill>
                <a:latin typeface="Times New Roman" pitchFamily="18" charset="0"/>
                <a:cs typeface="Times New Roman" pitchFamily="18" charset="0"/>
              </a:rPr>
              <a:t> </a:t>
            </a:r>
          </a:p>
        </p:txBody>
      </p:sp>
      <p:sp>
        <p:nvSpPr>
          <p:cNvPr id="85" name="Shape 85"/>
          <p:cNvSpPr txBox="1">
            <a:spLocks noGrp="1"/>
          </p:cNvSpPr>
          <p:nvPr>
            <p:ph type="body" idx="1"/>
          </p:nvPr>
        </p:nvSpPr>
        <p:spPr>
          <a:xfrm>
            <a:off x="457200" y="1412776"/>
            <a:ext cx="8229600" cy="4392488"/>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Times New Roman"/>
              <a:buNone/>
            </a:pPr>
            <a:endParaRPr sz="2000" dirty="0">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chemeClr val="dk1"/>
              </a:buClr>
              <a:buSzPct val="25000"/>
              <a:buFont typeface="Times New Roman"/>
              <a:buNone/>
            </a:pPr>
            <a:r>
              <a:rPr lang="ru" sz="2000" b="0" i="0" u="none" strike="noStrike" cap="none" baseline="0" dirty="0" smtClean="0">
                <a:solidFill>
                  <a:schemeClr val="dk1"/>
                </a:solidFill>
                <a:latin typeface="Times New Roman"/>
                <a:ea typeface="Times New Roman"/>
                <a:cs typeface="Times New Roman"/>
                <a:sym typeface="Times New Roman"/>
              </a:rPr>
              <a:t>Выбор </a:t>
            </a:r>
            <a:r>
              <a:rPr lang="ru" sz="2000" b="0" i="0" u="none" strike="noStrike" cap="none" baseline="0" dirty="0">
                <a:solidFill>
                  <a:schemeClr val="dk1"/>
                </a:solidFill>
                <a:latin typeface="Times New Roman"/>
                <a:ea typeface="Times New Roman"/>
                <a:cs typeface="Times New Roman"/>
                <a:sym typeface="Times New Roman"/>
              </a:rPr>
              <a:t>и спецификация </a:t>
            </a:r>
            <a:r>
              <a:rPr lang="ru" sz="2000" b="0" i="0" u="none" strike="noStrike" cap="none" baseline="0" dirty="0" smtClean="0">
                <a:solidFill>
                  <a:schemeClr val="dk1"/>
                </a:solidFill>
                <a:latin typeface="Times New Roman"/>
                <a:ea typeface="Times New Roman"/>
                <a:cs typeface="Times New Roman"/>
                <a:sym typeface="Times New Roman"/>
              </a:rPr>
              <a:t>протоколы</a:t>
            </a:r>
            <a:r>
              <a:rPr lang="ru" sz="2000" b="0" i="0" u="none" strike="noStrike" cap="none" dirty="0" smtClean="0">
                <a:solidFill>
                  <a:schemeClr val="dk1"/>
                </a:solidFill>
                <a:latin typeface="Times New Roman"/>
                <a:ea typeface="Times New Roman"/>
                <a:cs typeface="Times New Roman"/>
                <a:sym typeface="Times New Roman"/>
              </a:rPr>
              <a:t> </a:t>
            </a:r>
            <a:r>
              <a:rPr lang="ru" sz="2000" b="0" i="0" u="none" strike="noStrike" cap="none" baseline="0" dirty="0" smtClean="0">
                <a:solidFill>
                  <a:schemeClr val="dk1"/>
                </a:solidFill>
                <a:latin typeface="Times New Roman"/>
                <a:ea typeface="Times New Roman"/>
                <a:cs typeface="Times New Roman"/>
                <a:sym typeface="Times New Roman"/>
              </a:rPr>
              <a:t>для </a:t>
            </a:r>
            <a:r>
              <a:rPr lang="ru" sz="2000" b="0" i="0" u="none" strike="noStrike" cap="none" baseline="0" dirty="0">
                <a:solidFill>
                  <a:schemeClr val="dk1"/>
                </a:solidFill>
                <a:latin typeface="Times New Roman"/>
                <a:ea typeface="Times New Roman"/>
                <a:cs typeface="Times New Roman"/>
                <a:sym typeface="Times New Roman"/>
              </a:rPr>
              <a:t>LLN </a:t>
            </a:r>
            <a:r>
              <a:rPr lang="ru" sz="2000" b="0" i="0" u="none" strike="noStrike" cap="none" baseline="0" dirty="0" smtClean="0">
                <a:solidFill>
                  <a:schemeClr val="dk1"/>
                </a:solidFill>
                <a:latin typeface="Times New Roman"/>
                <a:ea typeface="Times New Roman"/>
                <a:cs typeface="Times New Roman"/>
                <a:sym typeface="Times New Roman"/>
              </a:rPr>
              <a:t>IPv6</a:t>
            </a:r>
            <a:r>
              <a:rPr lang="ru" sz="2000" dirty="0" smtClean="0">
                <a:latin typeface="Times New Roman"/>
                <a:ea typeface="Times New Roman"/>
                <a:cs typeface="Times New Roman"/>
                <a:sym typeface="Times New Roman"/>
              </a:rPr>
              <a:t>:</a:t>
            </a:r>
            <a:endParaRPr lang="ru" sz="2000" b="0" i="0" u="none" strike="noStrike" cap="none" baseline="0" dirty="0" smtClean="0">
              <a:solidFill>
                <a:schemeClr val="dk1"/>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chemeClr val="dk1"/>
              </a:buClr>
              <a:buSzPct val="25000"/>
              <a:buFont typeface="Times New Roman"/>
              <a:buNone/>
            </a:pPr>
            <a:endParaRPr lang="ru" sz="2000" b="0" i="0" u="none" strike="noStrike" cap="none" baseline="0" dirty="0">
              <a:solidFill>
                <a:schemeClr val="dk1"/>
              </a:solidFill>
              <a:latin typeface="Times New Roman"/>
              <a:ea typeface="Times New Roman"/>
              <a:cs typeface="Times New Roman"/>
              <a:sym typeface="Times New Roman"/>
            </a:endParaRPr>
          </a:p>
          <a:p>
            <a:pPr marL="0" indent="0" algn="just">
              <a:buSzPct val="25000"/>
              <a:buNone/>
            </a:pPr>
            <a:r>
              <a:rPr lang="ru" sz="2000" dirty="0" smtClean="0">
                <a:latin typeface="Times New Roman"/>
                <a:ea typeface="Times New Roman"/>
                <a:cs typeface="Times New Roman"/>
                <a:sym typeface="Times New Roman"/>
              </a:rPr>
              <a:t>- IETF рабочая группы IETF WG ROLL разработала протокол сетевого уровня   </a:t>
            </a:r>
            <a:r>
              <a:rPr lang="ru" sz="2000" i="0" u="none" strike="noStrike" cap="none" baseline="0" dirty="0" smtClean="0">
                <a:solidFill>
                  <a:schemeClr val="dk1"/>
                </a:solidFill>
                <a:latin typeface="Times New Roman"/>
                <a:ea typeface="Times New Roman"/>
                <a:cs typeface="Times New Roman"/>
                <a:sym typeface="Times New Roman"/>
              </a:rPr>
              <a:t>Routing </a:t>
            </a:r>
            <a:r>
              <a:rPr lang="ru" sz="2000" i="0" u="none" strike="noStrike" cap="none" baseline="0" dirty="0">
                <a:solidFill>
                  <a:schemeClr val="dk1"/>
                </a:solidFill>
                <a:latin typeface="Times New Roman"/>
                <a:ea typeface="Times New Roman"/>
                <a:cs typeface="Times New Roman"/>
                <a:sym typeface="Times New Roman"/>
              </a:rPr>
              <a:t>Protocol for LLNs (RPL) </a:t>
            </a:r>
            <a:endParaRPr lang="ru" sz="2000" dirty="0" smtClean="0">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chemeClr val="dk1"/>
              </a:buClr>
              <a:buSzPct val="25000"/>
              <a:buFont typeface="Times New Roman"/>
              <a:buNone/>
            </a:pPr>
            <a:endParaRPr lang="ru" sz="2000" dirty="0">
              <a:latin typeface="Times New Roman"/>
              <a:ea typeface="Times New Roman"/>
              <a:cs typeface="Times New Roman"/>
              <a:sym typeface="Times New Roman"/>
            </a:endParaRPr>
          </a:p>
          <a:p>
            <a:pPr lvl="0" algn="just" rtl="0">
              <a:lnSpc>
                <a:spcPct val="115000"/>
              </a:lnSpc>
              <a:spcBef>
                <a:spcPts val="0"/>
              </a:spcBef>
              <a:buClr>
                <a:schemeClr val="dk1"/>
              </a:buClr>
              <a:buSzPct val="55000"/>
              <a:buFont typeface="Arial"/>
              <a:buNone/>
            </a:pPr>
            <a:r>
              <a:rPr lang="ru" sz="2000" dirty="0" smtClean="0">
                <a:latin typeface="Times New Roman"/>
                <a:ea typeface="Times New Roman"/>
                <a:cs typeface="Times New Roman"/>
                <a:sym typeface="Times New Roman"/>
              </a:rPr>
              <a:t>- IETF рабочая </a:t>
            </a:r>
            <a:r>
              <a:rPr lang="ru" sz="2000" dirty="0">
                <a:latin typeface="Times New Roman"/>
                <a:ea typeface="Times New Roman"/>
                <a:cs typeface="Times New Roman"/>
                <a:sym typeface="Times New Roman"/>
              </a:rPr>
              <a:t>группа CoRE  разработала протокол прикладного </a:t>
            </a:r>
            <a:r>
              <a:rPr lang="ru" sz="2000" dirty="0" smtClean="0">
                <a:latin typeface="Times New Roman"/>
                <a:ea typeface="Times New Roman"/>
                <a:cs typeface="Times New Roman"/>
                <a:sym typeface="Times New Roman"/>
              </a:rPr>
              <a:t>уровня </a:t>
            </a:r>
          </a:p>
          <a:p>
            <a:pPr lvl="0" algn="just" rtl="0">
              <a:lnSpc>
                <a:spcPct val="115000"/>
              </a:lnSpc>
              <a:spcBef>
                <a:spcPts val="0"/>
              </a:spcBef>
              <a:buClr>
                <a:schemeClr val="dk1"/>
              </a:buClr>
              <a:buSzPct val="55000"/>
              <a:buFont typeface="Arial"/>
              <a:buNone/>
            </a:pPr>
            <a:r>
              <a:rPr lang="ru" sz="2000" dirty="0" smtClean="0">
                <a:latin typeface="Times New Roman"/>
                <a:ea typeface="Times New Roman"/>
                <a:cs typeface="Times New Roman"/>
                <a:sym typeface="Times New Roman"/>
              </a:rPr>
              <a:t>Constrained </a:t>
            </a:r>
            <a:r>
              <a:rPr lang="ru" sz="2000" dirty="0">
                <a:latin typeface="Times New Roman"/>
                <a:ea typeface="Times New Roman"/>
                <a:cs typeface="Times New Roman"/>
                <a:sym typeface="Times New Roman"/>
              </a:rPr>
              <a:t>Application Protocol (CoAP)</a:t>
            </a:r>
          </a:p>
          <a:p>
            <a:pPr marL="342900" marR="0" lvl="0" indent="-342900" algn="l" rtl="0">
              <a:lnSpc>
                <a:spcPct val="100000"/>
              </a:lnSpc>
              <a:spcBef>
                <a:spcPts val="0"/>
              </a:spcBef>
              <a:spcAft>
                <a:spcPts val="0"/>
              </a:spcAft>
              <a:buClr>
                <a:schemeClr val="dk1"/>
              </a:buClr>
              <a:buFont typeface="Times New Roman"/>
              <a:buNone/>
            </a:pPr>
            <a:endParaRPr sz="20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23371048"/>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b" anchorCtr="0">
            <a:noAutofit/>
          </a:bodyPr>
          <a:lstStyle/>
          <a:p>
            <a:pPr algn="ctr">
              <a:spcBef>
                <a:spcPts val="0"/>
              </a:spcBef>
              <a:buNone/>
            </a:pPr>
            <a:r>
              <a:rPr lang="ru" sz="2800" b="1" dirty="0" smtClean="0">
                <a:latin typeface="Times New Roman" pitchFamily="18" charset="0"/>
                <a:cs typeface="Times New Roman" pitchFamily="18" charset="0"/>
              </a:rPr>
              <a:t>Стандарты СОС (</a:t>
            </a:r>
            <a:r>
              <a:rPr lang="en-US" sz="2800" b="1" dirty="0" smtClean="0">
                <a:latin typeface="Times New Roman" pitchFamily="18" charset="0"/>
                <a:cs typeface="Times New Roman" pitchFamily="18" charset="0"/>
              </a:rPr>
              <a:t>LLNs)</a:t>
            </a:r>
            <a:r>
              <a:rPr lang="ru" sz="2800" b="1" dirty="0" smtClean="0">
                <a:latin typeface="Times New Roman" pitchFamily="18" charset="0"/>
                <a:cs typeface="Times New Roman" pitchFamily="18" charset="0"/>
              </a:rPr>
              <a:t/>
            </a:r>
            <a:br>
              <a:rPr lang="ru" sz="2800" b="1" dirty="0" smtClean="0">
                <a:latin typeface="Times New Roman" pitchFamily="18" charset="0"/>
                <a:cs typeface="Times New Roman" pitchFamily="18" charset="0"/>
              </a:rPr>
            </a:br>
            <a:endParaRPr lang="ru" sz="2800" b="1" dirty="0">
              <a:latin typeface="Times New Roman" pitchFamily="18" charset="0"/>
              <a:cs typeface="Times New Roman" pitchFamily="18" charset="0"/>
            </a:endParaRPr>
          </a:p>
        </p:txBody>
      </p:sp>
      <p:sp>
        <p:nvSpPr>
          <p:cNvPr id="78" name="Shape 78"/>
          <p:cNvSpPr txBox="1">
            <a:spLocks noGrp="1"/>
          </p:cNvSpPr>
          <p:nvPr>
            <p:ph type="body" idx="1"/>
          </p:nvPr>
        </p:nvSpPr>
        <p:spPr>
          <a:xfrm>
            <a:off x="457200" y="1428737"/>
            <a:ext cx="8229600" cy="5139064"/>
          </a:xfrm>
          <a:prstGeom prst="rect">
            <a:avLst/>
          </a:prstGeom>
        </p:spPr>
        <p:txBody>
          <a:bodyPr lIns="91425" tIns="91425" rIns="91425" bIns="91425" anchor="t" anchorCtr="0">
            <a:noAutofit/>
          </a:bodyPr>
          <a:lstStyle/>
          <a:p>
            <a:pPr>
              <a:spcBef>
                <a:spcPts val="0"/>
              </a:spcBef>
              <a:buNone/>
            </a:pPr>
            <a:endParaRPr lang="ru-RU" sz="1400" dirty="0" smtClean="0">
              <a:latin typeface="Times New Roman" pitchFamily="18" charset="0"/>
              <a:cs typeface="Times New Roman" pitchFamily="18" charset="0"/>
            </a:endParaRPr>
          </a:p>
          <a:p>
            <a:pPr>
              <a:spcBef>
                <a:spcPts val="0"/>
              </a:spcBef>
              <a:buNone/>
            </a:pPr>
            <a:endParaRPr lang="en-US" sz="1400" dirty="0" smtClean="0">
              <a:latin typeface="Times New Roman" pitchFamily="18" charset="0"/>
              <a:cs typeface="Times New Roman" pitchFamily="18" charset="0"/>
            </a:endParaRPr>
          </a:p>
          <a:p>
            <a:pPr>
              <a:spcBef>
                <a:spcPts val="0"/>
              </a:spcBef>
              <a:buNone/>
            </a:pPr>
            <a:endParaRPr lang="en-US" sz="1400" dirty="0" smtClean="0">
              <a:latin typeface="Times New Roman" pitchFamily="18" charset="0"/>
              <a:cs typeface="Times New Roman" pitchFamily="18" charset="0"/>
            </a:endParaRPr>
          </a:p>
          <a:p>
            <a:pPr>
              <a:spcBef>
                <a:spcPts val="0"/>
              </a:spcBef>
              <a:buNone/>
            </a:pPr>
            <a:endParaRPr lang="en-US" sz="1400" dirty="0" smtClean="0">
              <a:latin typeface="Times New Roman" pitchFamily="18" charset="0"/>
              <a:cs typeface="Times New Roman" pitchFamily="18" charset="0"/>
            </a:endParaRPr>
          </a:p>
          <a:p>
            <a:pPr>
              <a:spcBef>
                <a:spcPts val="0"/>
              </a:spcBef>
              <a:buNone/>
            </a:pPr>
            <a:endParaRPr lang="en-US" sz="1400" dirty="0" smtClean="0">
              <a:latin typeface="Times New Roman" pitchFamily="18" charset="0"/>
              <a:cs typeface="Times New Roman" pitchFamily="18" charset="0"/>
            </a:endParaRPr>
          </a:p>
          <a:p>
            <a:pPr>
              <a:spcBef>
                <a:spcPts val="0"/>
              </a:spcBef>
              <a:buNone/>
            </a:pPr>
            <a:endParaRPr lang="en-US" sz="1400" dirty="0" smtClean="0">
              <a:latin typeface="Times New Roman" pitchFamily="18" charset="0"/>
              <a:cs typeface="Times New Roman" pitchFamily="18" charset="0"/>
            </a:endParaRPr>
          </a:p>
          <a:p>
            <a:pPr>
              <a:spcBef>
                <a:spcPts val="0"/>
              </a:spcBef>
              <a:buNone/>
            </a:pPr>
            <a:endParaRPr lang="en-US" sz="1400" dirty="0" smtClean="0">
              <a:latin typeface="Times New Roman" pitchFamily="18" charset="0"/>
              <a:cs typeface="Times New Roman" pitchFamily="18" charset="0"/>
            </a:endParaRPr>
          </a:p>
          <a:p>
            <a:pPr>
              <a:spcBef>
                <a:spcPts val="0"/>
              </a:spcBef>
              <a:buNone/>
            </a:pPr>
            <a:endParaRPr lang="en-US" sz="1400" dirty="0" smtClean="0">
              <a:latin typeface="Times New Roman" pitchFamily="18" charset="0"/>
              <a:cs typeface="Times New Roman" pitchFamily="18" charset="0"/>
            </a:endParaRPr>
          </a:p>
          <a:p>
            <a:pPr>
              <a:spcBef>
                <a:spcPts val="0"/>
              </a:spcBef>
              <a:buNone/>
            </a:pPr>
            <a:endParaRPr lang="en-US" sz="1400" dirty="0" smtClean="0">
              <a:latin typeface="Times New Roman" pitchFamily="18" charset="0"/>
              <a:cs typeface="Times New Roman" pitchFamily="18" charset="0"/>
            </a:endParaRPr>
          </a:p>
          <a:p>
            <a:pPr>
              <a:spcBef>
                <a:spcPts val="0"/>
              </a:spcBef>
              <a:buNone/>
            </a:pPr>
            <a:endParaRPr lang="ru-RU" sz="1400" dirty="0" smtClean="0">
              <a:latin typeface="Times New Roman" pitchFamily="18" charset="0"/>
              <a:cs typeface="Times New Roman" pitchFamily="18" charset="0"/>
            </a:endParaRPr>
          </a:p>
          <a:p>
            <a:pPr>
              <a:spcBef>
                <a:spcPts val="0"/>
              </a:spcBef>
              <a:buNone/>
            </a:pPr>
            <a:endParaRPr lang="ru-RU" sz="1400" dirty="0" smtClean="0">
              <a:latin typeface="Times New Roman" pitchFamily="18" charset="0"/>
              <a:cs typeface="Times New Roman" pitchFamily="18" charset="0"/>
            </a:endParaRPr>
          </a:p>
          <a:p>
            <a:pPr>
              <a:spcBef>
                <a:spcPts val="0"/>
              </a:spcBef>
              <a:buNone/>
            </a:pPr>
            <a:endParaRPr lang="ru-RU" sz="1400" dirty="0" smtClean="0">
              <a:latin typeface="Times New Roman" pitchFamily="18" charset="0"/>
              <a:cs typeface="Times New Roman" pitchFamily="18" charset="0"/>
            </a:endParaRPr>
          </a:p>
          <a:p>
            <a:pPr>
              <a:spcBef>
                <a:spcPts val="0"/>
              </a:spcBef>
              <a:buNone/>
            </a:pPr>
            <a:endParaRPr lang="ru-RU" sz="1400" dirty="0" smtClean="0">
              <a:latin typeface="Times New Roman" pitchFamily="18" charset="0"/>
              <a:cs typeface="Times New Roman" pitchFamily="18" charset="0"/>
            </a:endParaRPr>
          </a:p>
          <a:p>
            <a:pPr>
              <a:spcBef>
                <a:spcPts val="0"/>
              </a:spcBef>
              <a:buNone/>
            </a:pPr>
            <a:endParaRPr lang="ru-RU" sz="1400" dirty="0" smtClean="0">
              <a:latin typeface="Times New Roman" pitchFamily="18" charset="0"/>
              <a:cs typeface="Times New Roman" pitchFamily="18" charset="0"/>
            </a:endParaRPr>
          </a:p>
          <a:p>
            <a:pPr>
              <a:lnSpc>
                <a:spcPct val="130000"/>
              </a:lnSpc>
            </a:pPr>
            <a:r>
              <a:rPr lang="en-US" sz="2000" dirty="0" smtClean="0">
                <a:latin typeface="Times New Roman" pitchFamily="18" charset="0"/>
                <a:cs typeface="Times New Roman" pitchFamily="18" charset="0"/>
              </a:rPr>
              <a:t>IEEE - </a:t>
            </a:r>
            <a:r>
              <a:rPr lang="ru-RU" sz="2000" dirty="0" smtClean="0">
                <a:latin typeface="Times New Roman" pitchFamily="18" charset="0"/>
                <a:cs typeface="Times New Roman" pitchFamily="18" charset="0"/>
              </a:rPr>
              <a:t>Институт инженеров по электротехнике и электронике</a:t>
            </a:r>
          </a:p>
          <a:p>
            <a:pPr>
              <a:lnSpc>
                <a:spcPct val="130000"/>
              </a:lnSpc>
            </a:pPr>
            <a:r>
              <a:rPr lang="ru" sz="2000" cap="small" dirty="0" smtClean="0">
                <a:solidFill>
                  <a:schemeClr val="tx1"/>
                </a:solidFill>
                <a:latin typeface="Times New Roman" pitchFamily="18" charset="0"/>
                <a:cs typeface="Times New Roman" pitchFamily="18" charset="0"/>
              </a:rPr>
              <a:t>IETF</a:t>
            </a:r>
            <a:r>
              <a:rPr lang="en-US" sz="2000" cap="small" dirty="0" smtClean="0">
                <a:solidFill>
                  <a:schemeClr val="tx1"/>
                </a:solidFill>
                <a:latin typeface="Times New Roman" pitchFamily="18" charset="0"/>
                <a:cs typeface="Times New Roman" pitchFamily="18" charset="0"/>
              </a:rPr>
              <a:t> </a:t>
            </a:r>
            <a:r>
              <a:rPr lang="ru" sz="2000" cap="small" dirty="0" smtClean="0">
                <a:solidFill>
                  <a:schemeClr val="tx1"/>
                </a:solidFill>
                <a:latin typeface="Times New Roman" pitchFamily="18" charset="0"/>
                <a:cs typeface="Times New Roman" pitchFamily="18" charset="0"/>
              </a:rPr>
              <a:t>-</a:t>
            </a:r>
            <a:r>
              <a:rPr lang="en-US" sz="2000" cap="small" dirty="0" smtClean="0">
                <a:solidFill>
                  <a:schemeClr val="tx1"/>
                </a:solidFill>
                <a:latin typeface="Times New Roman" pitchFamily="18" charset="0"/>
                <a:cs typeface="Times New Roman" pitchFamily="18" charset="0"/>
              </a:rPr>
              <a:t> </a:t>
            </a:r>
            <a:r>
              <a:rPr lang="ru-RU" sz="2000" cap="small" dirty="0" smtClean="0">
                <a:solidFill>
                  <a:schemeClr val="tx1"/>
                </a:solidFill>
                <a:latin typeface="Times New Roman" pitchFamily="18" charset="0"/>
                <a:cs typeface="Times New Roman" pitchFamily="18" charset="0"/>
              </a:rPr>
              <a:t>Инженерный совет Интернета</a:t>
            </a:r>
            <a:r>
              <a:rPr lang="en-US" sz="2000" cap="small" dirty="0" smtClean="0">
                <a:solidFill>
                  <a:schemeClr val="tx1"/>
                </a:solidFill>
                <a:latin typeface="Times New Roman" pitchFamily="18" charset="0"/>
                <a:cs typeface="Times New Roman" pitchFamily="18" charset="0"/>
              </a:rPr>
              <a:t> (</a:t>
            </a:r>
            <a:r>
              <a:rPr lang="ru" sz="2000" cap="small" dirty="0" smtClean="0">
                <a:solidFill>
                  <a:schemeClr val="tx1"/>
                </a:solidFill>
                <a:latin typeface="Times New Roman" pitchFamily="18" charset="0"/>
                <a:cs typeface="Times New Roman" pitchFamily="18" charset="0"/>
              </a:rPr>
              <a:t> </a:t>
            </a:r>
            <a:r>
              <a:rPr lang="ru" sz="2000" dirty="0" smtClean="0">
                <a:solidFill>
                  <a:schemeClr val="tx1"/>
                </a:solidFill>
                <a:latin typeface="Times New Roman" pitchFamily="18" charset="0"/>
                <a:cs typeface="Times New Roman" pitchFamily="18" charset="0"/>
              </a:rPr>
              <a:t>Internet Engineering Task Force</a:t>
            </a:r>
            <a:r>
              <a:rPr lang="ru" sz="2000" cap="small" dirty="0" smtClean="0">
                <a:solidFill>
                  <a:schemeClr val="tx1"/>
                </a:solidFill>
                <a:latin typeface="Times New Roman" pitchFamily="18" charset="0"/>
                <a:cs typeface="Times New Roman" pitchFamily="18" charset="0"/>
              </a:rPr>
              <a:t> </a:t>
            </a:r>
            <a:r>
              <a:rPr lang="en-US" sz="2000" cap="small" dirty="0" smtClean="0">
                <a:solidFill>
                  <a:schemeClr val="tx1"/>
                </a:solidFill>
                <a:latin typeface="Times New Roman" pitchFamily="18" charset="0"/>
                <a:cs typeface="Times New Roman" pitchFamily="18" charset="0"/>
              </a:rPr>
              <a:t>)</a:t>
            </a:r>
            <a:endParaRPr sz="2000" dirty="0">
              <a:latin typeface="Times New Roman" pitchFamily="18" charset="0"/>
              <a:cs typeface="Times New Roman" pitchFamily="18" charset="0"/>
            </a:endParaRPr>
          </a:p>
        </p:txBody>
      </p:sp>
      <p:sp>
        <p:nvSpPr>
          <p:cNvPr id="4" name="Прямоугольник 3"/>
          <p:cNvSpPr/>
          <p:nvPr/>
        </p:nvSpPr>
        <p:spPr>
          <a:xfrm>
            <a:off x="4454821" y="3223817"/>
            <a:ext cx="184731" cy="369332"/>
          </a:xfrm>
          <a:prstGeom prst="rect">
            <a:avLst/>
          </a:prstGeom>
        </p:spPr>
        <p:txBody>
          <a:bodyPr wrap="none">
            <a:spAutoFit/>
          </a:bodyPr>
          <a:lstStyle/>
          <a:p>
            <a:endParaRPr lang="ru-RU" dirty="0"/>
          </a:p>
        </p:txBody>
      </p:sp>
      <p:pic>
        <p:nvPicPr>
          <p:cNvPr id="7" name="Picture 3"/>
          <p:cNvPicPr>
            <a:picLocks noChangeAspect="1" noChangeArrowheads="1"/>
          </p:cNvPicPr>
          <p:nvPr/>
        </p:nvPicPr>
        <p:blipFill>
          <a:blip r:embed="rId3" cstate="print"/>
          <a:srcRect/>
          <a:stretch>
            <a:fillRect/>
          </a:stretch>
        </p:blipFill>
        <p:spPr bwMode="auto">
          <a:xfrm>
            <a:off x="7305676" y="0"/>
            <a:ext cx="1838325" cy="1428736"/>
          </a:xfrm>
          <a:prstGeom prst="rect">
            <a:avLst/>
          </a:prstGeom>
          <a:noFill/>
          <a:ln w="9525">
            <a:noFill/>
            <a:miter lim="800000"/>
            <a:headEnd/>
            <a:tailEnd/>
          </a:ln>
        </p:spPr>
      </p:pic>
      <p:graphicFrame>
        <p:nvGraphicFramePr>
          <p:cNvPr id="2" name="Таблица 1"/>
          <p:cNvGraphicFramePr>
            <a:graphicFrameLocks noGrp="1"/>
          </p:cNvGraphicFramePr>
          <p:nvPr>
            <p:extLst>
              <p:ext uri="{D42A27DB-BD31-4B8C-83A1-F6EECF244321}">
                <p14:modId xmlns:p14="http://schemas.microsoft.com/office/powerpoint/2010/main" val="1202673897"/>
              </p:ext>
            </p:extLst>
          </p:nvPr>
        </p:nvGraphicFramePr>
        <p:xfrm>
          <a:off x="827584" y="1604797"/>
          <a:ext cx="5408930" cy="2796032"/>
        </p:xfrm>
        <a:graphic>
          <a:graphicData uri="http://schemas.openxmlformats.org/drawingml/2006/table">
            <a:tbl>
              <a:tblPr firstRow="1" firstCol="1" bandRow="1"/>
              <a:tblGrid>
                <a:gridCol w="2704465"/>
                <a:gridCol w="2704465"/>
              </a:tblGrid>
              <a:tr h="662432">
                <a:tc>
                  <a:txBody>
                    <a:bodyPr/>
                    <a:lstStyle/>
                    <a:p>
                      <a:pPr marL="0" marR="0" algn="just">
                        <a:lnSpc>
                          <a:spcPct val="150000"/>
                        </a:lnSpc>
                        <a:spcBef>
                          <a:spcPts val="0"/>
                        </a:spcBef>
                        <a:spcAft>
                          <a:spcPts val="0"/>
                        </a:spcAft>
                      </a:pPr>
                      <a:r>
                        <a:rPr lang="ru-RU" sz="1900" dirty="0">
                          <a:solidFill>
                            <a:srgbClr val="000000"/>
                          </a:solidFill>
                          <a:effectLst/>
                          <a:latin typeface="Times New Roman"/>
                          <a:ea typeface="Arial"/>
                        </a:rPr>
                        <a:t>Уровень приложения</a:t>
                      </a:r>
                      <a:endParaRPr lang="en-US" sz="1500" dirty="0">
                        <a:solidFill>
                          <a:srgbClr val="000000"/>
                        </a:solidFill>
                        <a:effectLst/>
                        <a:latin typeface="Arial"/>
                        <a:ea typeface="Arial"/>
                      </a:endParaRPr>
                    </a:p>
                  </a:txBody>
                  <a:tcPr marL="68580" marR="68580" marT="0" marB="0">
                    <a:lnL>
                      <a:noFill/>
                    </a:lnL>
                    <a:lnR>
                      <a:noFill/>
                    </a:lnR>
                    <a:lnT>
                      <a:noFill/>
                    </a:lnT>
                    <a:lnB>
                      <a:noFill/>
                    </a:lnB>
                    <a:solidFill>
                      <a:srgbClr val="FDE9D9"/>
                    </a:solidFill>
                  </a:tcPr>
                </a:tc>
                <a:tc>
                  <a:txBody>
                    <a:bodyPr/>
                    <a:lstStyle/>
                    <a:p>
                      <a:pPr marL="0" marR="0" algn="just">
                        <a:lnSpc>
                          <a:spcPct val="150000"/>
                        </a:lnSpc>
                        <a:spcBef>
                          <a:spcPts val="0"/>
                        </a:spcBef>
                        <a:spcAft>
                          <a:spcPts val="0"/>
                        </a:spcAft>
                      </a:pPr>
                      <a:endParaRPr lang="en-US" sz="1500" dirty="0">
                        <a:solidFill>
                          <a:srgbClr val="000000"/>
                        </a:solidFill>
                        <a:effectLst/>
                        <a:latin typeface="Arial"/>
                        <a:ea typeface="Arial"/>
                      </a:endParaRPr>
                    </a:p>
                    <a:p>
                      <a:pPr>
                        <a:lnSpc>
                          <a:spcPct val="115000"/>
                        </a:lnSpc>
                      </a:pPr>
                      <a:r>
                        <a:rPr lang="ru-RU" sz="1900" dirty="0" smtClean="0">
                          <a:effectLst/>
                          <a:latin typeface="Times New Roman"/>
                        </a:rPr>
                        <a:t>IETF </a:t>
                      </a:r>
                      <a:r>
                        <a:rPr lang="ru-RU" sz="1900" dirty="0">
                          <a:effectLst/>
                          <a:latin typeface="Times New Roman"/>
                        </a:rPr>
                        <a:t>CORE</a:t>
                      </a:r>
                      <a:r>
                        <a:rPr lang="en-US" sz="1500" dirty="0">
                          <a:effectLst/>
                          <a:latin typeface="Calibri"/>
                        </a:rPr>
                        <a:t> </a:t>
                      </a:r>
                    </a:p>
                  </a:txBody>
                  <a:tcPr marL="68580" marR="68580" marT="0" marB="0">
                    <a:lnL>
                      <a:noFill/>
                    </a:lnL>
                    <a:lnR>
                      <a:noFill/>
                    </a:lnR>
                    <a:lnT>
                      <a:noFill/>
                    </a:lnT>
                    <a:lnB>
                      <a:noFill/>
                    </a:lnB>
                    <a:solidFill>
                      <a:srgbClr val="FDE9D9"/>
                    </a:solidFill>
                  </a:tcPr>
                </a:tc>
              </a:tr>
              <a:tr h="426720">
                <a:tc>
                  <a:txBody>
                    <a:bodyPr/>
                    <a:lstStyle/>
                    <a:p>
                      <a:pPr marL="0" marR="0" algn="just">
                        <a:lnSpc>
                          <a:spcPct val="150000"/>
                        </a:lnSpc>
                        <a:spcBef>
                          <a:spcPts val="0"/>
                        </a:spcBef>
                        <a:spcAft>
                          <a:spcPts val="0"/>
                        </a:spcAft>
                      </a:pPr>
                      <a:r>
                        <a:rPr lang="ru-RU" sz="1900">
                          <a:solidFill>
                            <a:srgbClr val="000000"/>
                          </a:solidFill>
                          <a:effectLst/>
                          <a:latin typeface="Times New Roman"/>
                          <a:ea typeface="Arial"/>
                        </a:rPr>
                        <a:t>Транспортный уровень </a:t>
                      </a:r>
                      <a:endParaRPr lang="en-US" sz="1500">
                        <a:solidFill>
                          <a:srgbClr val="000000"/>
                        </a:solidFill>
                        <a:effectLst/>
                        <a:latin typeface="Arial"/>
                        <a:ea typeface="Arial"/>
                      </a:endParaRPr>
                    </a:p>
                  </a:txBody>
                  <a:tcPr marL="68580" marR="68580" marT="0" marB="0">
                    <a:lnL>
                      <a:noFill/>
                    </a:lnL>
                    <a:lnR>
                      <a:noFill/>
                    </a:lnR>
                    <a:lnT>
                      <a:noFill/>
                    </a:lnT>
                    <a:lnB>
                      <a:noFill/>
                    </a:lnB>
                    <a:solidFill>
                      <a:srgbClr val="FDE9D9"/>
                    </a:solidFill>
                  </a:tcPr>
                </a:tc>
                <a:tc>
                  <a:txBody>
                    <a:bodyPr/>
                    <a:lstStyle/>
                    <a:p>
                      <a:pPr marL="0" marR="0" algn="just">
                        <a:lnSpc>
                          <a:spcPct val="150000"/>
                        </a:lnSpc>
                        <a:spcBef>
                          <a:spcPts val="0"/>
                        </a:spcBef>
                        <a:spcAft>
                          <a:spcPts val="0"/>
                        </a:spcAft>
                      </a:pPr>
                      <a:r>
                        <a:rPr lang="ru-RU" sz="1900">
                          <a:solidFill>
                            <a:srgbClr val="000000"/>
                          </a:solidFill>
                          <a:effectLst/>
                          <a:latin typeface="Times New Roman"/>
                          <a:ea typeface="Arial"/>
                        </a:rPr>
                        <a:t>(Lightweight TCP), UDP</a:t>
                      </a:r>
                      <a:endParaRPr lang="en-US" sz="1500">
                        <a:solidFill>
                          <a:srgbClr val="000000"/>
                        </a:solidFill>
                        <a:effectLst/>
                        <a:latin typeface="Arial"/>
                        <a:ea typeface="Arial"/>
                      </a:endParaRPr>
                    </a:p>
                  </a:txBody>
                  <a:tcPr marL="68580" marR="68580" marT="0" marB="0">
                    <a:lnL>
                      <a:noFill/>
                    </a:lnL>
                    <a:lnR>
                      <a:noFill/>
                    </a:lnR>
                    <a:lnT>
                      <a:noFill/>
                    </a:lnT>
                    <a:lnB>
                      <a:noFill/>
                    </a:lnB>
                    <a:solidFill>
                      <a:srgbClr val="FDE9D9"/>
                    </a:solidFill>
                  </a:tcPr>
                </a:tc>
              </a:tr>
              <a:tr h="853440">
                <a:tc>
                  <a:txBody>
                    <a:bodyPr/>
                    <a:lstStyle/>
                    <a:p>
                      <a:pPr marL="0" marR="0" algn="just">
                        <a:lnSpc>
                          <a:spcPct val="150000"/>
                        </a:lnSpc>
                        <a:spcBef>
                          <a:spcPts val="0"/>
                        </a:spcBef>
                        <a:spcAft>
                          <a:spcPts val="0"/>
                        </a:spcAft>
                      </a:pPr>
                      <a:r>
                        <a:rPr lang="ru-RU" sz="1900">
                          <a:solidFill>
                            <a:srgbClr val="000000"/>
                          </a:solidFill>
                          <a:effectLst/>
                          <a:latin typeface="Times New Roman"/>
                          <a:ea typeface="Arial"/>
                        </a:rPr>
                        <a:t>Сетевой уровень</a:t>
                      </a:r>
                      <a:endParaRPr lang="en-US" sz="1500">
                        <a:solidFill>
                          <a:srgbClr val="000000"/>
                        </a:solidFill>
                        <a:effectLst/>
                        <a:latin typeface="Arial"/>
                        <a:ea typeface="Arial"/>
                      </a:endParaRPr>
                    </a:p>
                  </a:txBody>
                  <a:tcPr marL="68580" marR="68580" marT="0" marB="0">
                    <a:lnL>
                      <a:noFill/>
                    </a:lnL>
                    <a:lnR>
                      <a:noFill/>
                    </a:lnR>
                    <a:lnT>
                      <a:noFill/>
                    </a:lnT>
                    <a:lnB>
                      <a:noFill/>
                    </a:lnB>
                    <a:solidFill>
                      <a:srgbClr val="FDE9D9"/>
                    </a:solidFill>
                  </a:tcPr>
                </a:tc>
                <a:tc>
                  <a:txBody>
                    <a:bodyPr/>
                    <a:lstStyle/>
                    <a:p>
                      <a:pPr marL="0" marR="0" algn="just">
                        <a:lnSpc>
                          <a:spcPct val="150000"/>
                        </a:lnSpc>
                        <a:spcBef>
                          <a:spcPts val="0"/>
                        </a:spcBef>
                        <a:spcAft>
                          <a:spcPts val="0"/>
                        </a:spcAft>
                      </a:pPr>
                      <a:r>
                        <a:rPr lang="en-US" sz="1900" dirty="0">
                          <a:solidFill>
                            <a:srgbClr val="000000"/>
                          </a:solidFill>
                          <a:effectLst/>
                          <a:latin typeface="Times New Roman"/>
                          <a:ea typeface="Arial"/>
                        </a:rPr>
                        <a:t>IETF, ROLL (routing)</a:t>
                      </a:r>
                      <a:endParaRPr lang="en-US" sz="1500" dirty="0">
                        <a:solidFill>
                          <a:srgbClr val="000000"/>
                        </a:solidFill>
                        <a:effectLst/>
                        <a:latin typeface="Arial"/>
                        <a:ea typeface="Arial"/>
                      </a:endParaRPr>
                    </a:p>
                    <a:p>
                      <a:pPr marL="0" marR="0" algn="just">
                        <a:lnSpc>
                          <a:spcPct val="150000"/>
                        </a:lnSpc>
                        <a:spcBef>
                          <a:spcPts val="0"/>
                        </a:spcBef>
                        <a:spcAft>
                          <a:spcPts val="0"/>
                        </a:spcAft>
                      </a:pPr>
                      <a:r>
                        <a:rPr lang="en-US" sz="1900" dirty="0">
                          <a:solidFill>
                            <a:srgbClr val="000000"/>
                          </a:solidFill>
                          <a:effectLst/>
                          <a:latin typeface="Times New Roman"/>
                          <a:ea typeface="Arial"/>
                        </a:rPr>
                        <a:t>IETF 6LoWPAN (adapt.)</a:t>
                      </a:r>
                      <a:endParaRPr lang="en-US" sz="1500" dirty="0">
                        <a:solidFill>
                          <a:srgbClr val="000000"/>
                        </a:solidFill>
                        <a:effectLst/>
                        <a:latin typeface="Arial"/>
                        <a:ea typeface="Arial"/>
                      </a:endParaRPr>
                    </a:p>
                  </a:txBody>
                  <a:tcPr marL="68580" marR="68580" marT="0" marB="0">
                    <a:lnL>
                      <a:noFill/>
                    </a:lnL>
                    <a:lnR>
                      <a:noFill/>
                    </a:lnR>
                    <a:lnT>
                      <a:noFill/>
                    </a:lnT>
                    <a:lnB>
                      <a:noFill/>
                    </a:lnB>
                    <a:solidFill>
                      <a:srgbClr val="FDE9D9"/>
                    </a:solidFill>
                  </a:tcPr>
                </a:tc>
              </a:tr>
              <a:tr h="426720">
                <a:tc>
                  <a:txBody>
                    <a:bodyPr/>
                    <a:lstStyle/>
                    <a:p>
                      <a:pPr marL="0" marR="0" algn="just">
                        <a:lnSpc>
                          <a:spcPct val="150000"/>
                        </a:lnSpc>
                        <a:spcBef>
                          <a:spcPts val="0"/>
                        </a:spcBef>
                        <a:spcAft>
                          <a:spcPts val="0"/>
                        </a:spcAft>
                      </a:pPr>
                      <a:r>
                        <a:rPr lang="ru-RU" sz="1900">
                          <a:solidFill>
                            <a:srgbClr val="000000"/>
                          </a:solidFill>
                          <a:effectLst/>
                          <a:latin typeface="Times New Roman"/>
                          <a:ea typeface="Arial"/>
                        </a:rPr>
                        <a:t>MAC уровень </a:t>
                      </a:r>
                      <a:endParaRPr lang="en-US" sz="1500">
                        <a:solidFill>
                          <a:srgbClr val="000000"/>
                        </a:solidFill>
                        <a:effectLst/>
                        <a:latin typeface="Arial"/>
                        <a:ea typeface="Arial"/>
                      </a:endParaRPr>
                    </a:p>
                  </a:txBody>
                  <a:tcPr marL="68580" marR="68580" marT="0" marB="0">
                    <a:lnL>
                      <a:noFill/>
                    </a:lnL>
                    <a:lnR>
                      <a:noFill/>
                    </a:lnR>
                    <a:lnT>
                      <a:noFill/>
                    </a:lnT>
                    <a:lnB>
                      <a:noFill/>
                    </a:lnB>
                    <a:solidFill>
                      <a:srgbClr val="B6DDE8"/>
                    </a:solidFill>
                  </a:tcPr>
                </a:tc>
                <a:tc>
                  <a:txBody>
                    <a:bodyPr/>
                    <a:lstStyle/>
                    <a:p>
                      <a:pPr marL="0" marR="0" algn="just">
                        <a:lnSpc>
                          <a:spcPct val="150000"/>
                        </a:lnSpc>
                        <a:spcBef>
                          <a:spcPts val="0"/>
                        </a:spcBef>
                        <a:spcAft>
                          <a:spcPts val="0"/>
                        </a:spcAft>
                      </a:pPr>
                      <a:r>
                        <a:rPr lang="ru-RU" sz="1900">
                          <a:solidFill>
                            <a:srgbClr val="000000"/>
                          </a:solidFill>
                          <a:effectLst/>
                          <a:latin typeface="Times New Roman"/>
                          <a:ea typeface="Arial"/>
                        </a:rPr>
                        <a:t>IEEE 802.15.4e</a:t>
                      </a:r>
                      <a:endParaRPr lang="en-US" sz="1500">
                        <a:solidFill>
                          <a:srgbClr val="000000"/>
                        </a:solidFill>
                        <a:effectLst/>
                        <a:latin typeface="Arial"/>
                        <a:ea typeface="Arial"/>
                      </a:endParaRPr>
                    </a:p>
                  </a:txBody>
                  <a:tcPr marL="68580" marR="68580" marT="0" marB="0">
                    <a:lnL>
                      <a:noFill/>
                    </a:lnL>
                    <a:lnR>
                      <a:noFill/>
                    </a:lnR>
                    <a:lnT>
                      <a:noFill/>
                    </a:lnT>
                    <a:lnB>
                      <a:noFill/>
                    </a:lnB>
                    <a:solidFill>
                      <a:srgbClr val="B6DDE8"/>
                    </a:solidFill>
                  </a:tcPr>
                </a:tc>
              </a:tr>
              <a:tr h="426720">
                <a:tc>
                  <a:txBody>
                    <a:bodyPr/>
                    <a:lstStyle/>
                    <a:p>
                      <a:pPr marL="0" marR="0" algn="just">
                        <a:lnSpc>
                          <a:spcPct val="150000"/>
                        </a:lnSpc>
                        <a:spcBef>
                          <a:spcPts val="0"/>
                        </a:spcBef>
                        <a:spcAft>
                          <a:spcPts val="0"/>
                        </a:spcAft>
                      </a:pPr>
                      <a:r>
                        <a:rPr lang="ru-RU" sz="1900">
                          <a:solidFill>
                            <a:srgbClr val="000000"/>
                          </a:solidFill>
                          <a:effectLst/>
                          <a:latin typeface="Times New Roman"/>
                          <a:ea typeface="Arial"/>
                        </a:rPr>
                        <a:t>Физический уровень </a:t>
                      </a:r>
                      <a:endParaRPr lang="en-US" sz="1500">
                        <a:solidFill>
                          <a:srgbClr val="000000"/>
                        </a:solidFill>
                        <a:effectLst/>
                        <a:latin typeface="Arial"/>
                        <a:ea typeface="Arial"/>
                      </a:endParaRPr>
                    </a:p>
                  </a:txBody>
                  <a:tcPr marL="68580" marR="68580" marT="0" marB="0">
                    <a:lnL>
                      <a:noFill/>
                    </a:lnL>
                    <a:lnR>
                      <a:noFill/>
                    </a:lnR>
                    <a:lnT>
                      <a:noFill/>
                    </a:lnT>
                    <a:lnB>
                      <a:noFill/>
                    </a:lnB>
                    <a:solidFill>
                      <a:srgbClr val="B6DDE8"/>
                    </a:solidFill>
                  </a:tcPr>
                </a:tc>
                <a:tc>
                  <a:txBody>
                    <a:bodyPr/>
                    <a:lstStyle/>
                    <a:p>
                      <a:pPr marL="0" marR="0" algn="just">
                        <a:lnSpc>
                          <a:spcPct val="150000"/>
                        </a:lnSpc>
                        <a:spcBef>
                          <a:spcPts val="0"/>
                        </a:spcBef>
                        <a:spcAft>
                          <a:spcPts val="0"/>
                        </a:spcAft>
                      </a:pPr>
                      <a:r>
                        <a:rPr lang="ru-RU" sz="1900" dirty="0">
                          <a:solidFill>
                            <a:srgbClr val="000000"/>
                          </a:solidFill>
                          <a:effectLst/>
                          <a:latin typeface="Times New Roman"/>
                          <a:ea typeface="Arial"/>
                        </a:rPr>
                        <a:t>IEEE 802.15.4-2006</a:t>
                      </a:r>
                      <a:endParaRPr lang="en-US" sz="1500" dirty="0">
                        <a:solidFill>
                          <a:srgbClr val="000000"/>
                        </a:solidFill>
                        <a:effectLst/>
                        <a:latin typeface="Arial"/>
                        <a:ea typeface="Arial"/>
                      </a:endParaRPr>
                    </a:p>
                  </a:txBody>
                  <a:tcPr marL="68580" marR="68580" marT="0" marB="0">
                    <a:lnL>
                      <a:noFill/>
                    </a:lnL>
                    <a:lnR>
                      <a:noFill/>
                    </a:lnR>
                    <a:lnT>
                      <a:noFill/>
                    </a:lnT>
                    <a:lnB>
                      <a:noFill/>
                    </a:lnB>
                    <a:solidFill>
                      <a:srgbClr val="B6DDE8"/>
                    </a:solidFill>
                  </a:tcPr>
                </a:tc>
              </a:tr>
            </a:tbl>
          </a:graphicData>
        </a:graphic>
      </p:graphicFrame>
      <p:grpSp>
        <p:nvGrpSpPr>
          <p:cNvPr id="3" name="Group 2"/>
          <p:cNvGrpSpPr>
            <a:grpSpLocks/>
          </p:cNvGrpSpPr>
          <p:nvPr/>
        </p:nvGrpSpPr>
        <p:grpSpPr bwMode="auto">
          <a:xfrm>
            <a:off x="6300192" y="1509332"/>
            <a:ext cx="509588" cy="2877776"/>
            <a:chOff x="9954" y="7482"/>
            <a:chExt cx="803" cy="2369"/>
          </a:xfrm>
        </p:grpSpPr>
        <p:sp>
          <p:nvSpPr>
            <p:cNvPr id="5" name="AutoShape 3"/>
            <p:cNvSpPr>
              <a:spLocks noChangeArrowheads="1"/>
            </p:cNvSpPr>
            <p:nvPr/>
          </p:nvSpPr>
          <p:spPr bwMode="auto">
            <a:xfrm>
              <a:off x="9954" y="7482"/>
              <a:ext cx="765" cy="1552"/>
            </a:xfrm>
            <a:prstGeom prst="upDownArrow">
              <a:avLst>
                <a:gd name="adj1" fmla="val 50000"/>
                <a:gd name="adj2" fmla="val 44732"/>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ea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AutoShape 4"/>
            <p:cNvSpPr>
              <a:spLocks noChangeArrowheads="1"/>
            </p:cNvSpPr>
            <p:nvPr/>
          </p:nvSpPr>
          <p:spPr bwMode="auto">
            <a:xfrm>
              <a:off x="9992" y="9141"/>
              <a:ext cx="765" cy="710"/>
            </a:xfrm>
            <a:prstGeom prst="upDownArrow">
              <a:avLst>
                <a:gd name="adj1" fmla="val 50000"/>
                <a:gd name="adj2" fmla="val 24837"/>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ea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9" name="Прямоугольник 8"/>
          <p:cNvSpPr/>
          <p:nvPr/>
        </p:nvSpPr>
        <p:spPr>
          <a:xfrm>
            <a:off x="6851128" y="2504123"/>
            <a:ext cx="457176" cy="261610"/>
          </a:xfrm>
          <a:prstGeom prst="rect">
            <a:avLst/>
          </a:prstGeom>
        </p:spPr>
        <p:txBody>
          <a:bodyPr wrap="none">
            <a:spAutoFit/>
          </a:bodyPr>
          <a:lstStyle/>
          <a:p>
            <a:r>
              <a:rPr lang="ru-RU" sz="1100" b="1" dirty="0">
                <a:latin typeface="Calibri"/>
                <a:ea typeface="Times New Roman"/>
              </a:rPr>
              <a:t> IETF</a:t>
            </a:r>
            <a:endParaRPr lang="en-US" dirty="0"/>
          </a:p>
        </p:txBody>
      </p:sp>
      <p:sp>
        <p:nvSpPr>
          <p:cNvPr id="10" name="Прямоугольник 9"/>
          <p:cNvSpPr/>
          <p:nvPr/>
        </p:nvSpPr>
        <p:spPr>
          <a:xfrm>
            <a:off x="7023998" y="3814416"/>
            <a:ext cx="428322" cy="287002"/>
          </a:xfrm>
          <a:prstGeom prst="rect">
            <a:avLst/>
          </a:prstGeom>
        </p:spPr>
        <p:txBody>
          <a:bodyPr wrap="none">
            <a:spAutoFit/>
          </a:bodyPr>
          <a:lstStyle/>
          <a:p>
            <a:pPr lvl="0">
              <a:lnSpc>
                <a:spcPct val="115000"/>
              </a:lnSpc>
              <a:spcAft>
                <a:spcPts val="1000"/>
              </a:spcAft>
            </a:pPr>
            <a:r>
              <a:rPr lang="ru-RU" sz="1100" b="1" dirty="0">
                <a:latin typeface="Calibri"/>
                <a:ea typeface="Times New Roman"/>
              </a:rPr>
              <a:t>IEEE</a:t>
            </a:r>
            <a:endParaRPr lang="en-US" sz="1100" dirty="0">
              <a:latin typeface="Calibri"/>
              <a:ea typeface="Times New Roman"/>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251520" y="289314"/>
            <a:ext cx="8229600" cy="850107"/>
          </a:xfrm>
          <a:prstGeom prst="rect">
            <a:avLst/>
          </a:prstGeom>
        </p:spPr>
        <p:txBody>
          <a:bodyPr lIns="91425" tIns="91425" rIns="91425" bIns="91425" anchor="b" anchorCtr="0">
            <a:noAutofit/>
          </a:bodyPr>
          <a:lstStyle/>
          <a:p>
            <a:pPr algn="ctr">
              <a:spcBef>
                <a:spcPts val="0"/>
              </a:spcBef>
              <a:buNone/>
            </a:pPr>
            <a:r>
              <a:rPr lang="ru" sz="2800" b="1" dirty="0">
                <a:latin typeface="Times New Roman" pitchFamily="18" charset="0"/>
                <a:cs typeface="Times New Roman" pitchFamily="18" charset="0"/>
              </a:rPr>
              <a:t>Протоколы маршрутизации LLNs</a:t>
            </a:r>
          </a:p>
        </p:txBody>
      </p:sp>
      <p:pic>
        <p:nvPicPr>
          <p:cNvPr id="92" name="Shape 92"/>
          <p:cNvPicPr preferRelativeResize="0"/>
          <p:nvPr/>
        </p:nvPicPr>
        <p:blipFill>
          <a:blip r:embed="rId3">
            <a:alphaModFix/>
          </a:blip>
          <a:stretch>
            <a:fillRect/>
          </a:stretch>
        </p:blipFill>
        <p:spPr>
          <a:xfrm>
            <a:off x="683568" y="1428736"/>
            <a:ext cx="7272808" cy="4984765"/>
          </a:xfrm>
          <a:prstGeom prst="rect">
            <a:avLst/>
          </a:prstGeom>
          <a:noFill/>
          <a:ln>
            <a:noFill/>
          </a:ln>
        </p:spPr>
      </p:pic>
      <p:pic>
        <p:nvPicPr>
          <p:cNvPr id="4" name="Picture 3"/>
          <p:cNvPicPr>
            <a:picLocks noChangeAspect="1" noChangeArrowheads="1"/>
          </p:cNvPicPr>
          <p:nvPr/>
        </p:nvPicPr>
        <p:blipFill>
          <a:blip r:embed="rId4" cstate="print"/>
          <a:srcRect/>
          <a:stretch>
            <a:fillRect/>
          </a:stretch>
        </p:blipFill>
        <p:spPr bwMode="auto">
          <a:xfrm>
            <a:off x="7305676" y="0"/>
            <a:ext cx="1838325" cy="1428736"/>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Тема1">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215</TotalTime>
  <Words>784</Words>
  <Application>Microsoft Office PowerPoint</Application>
  <PresentationFormat>Экран (4:3)</PresentationFormat>
  <Paragraphs>101</Paragraphs>
  <Slides>14</Slides>
  <Notes>9</Notes>
  <HiddenSlides>0</HiddenSlides>
  <MMClips>0</MMClips>
  <ScaleCrop>false</ScaleCrop>
  <HeadingPairs>
    <vt:vector size="6" baseType="variant">
      <vt:variant>
        <vt:lpstr>Тема</vt:lpstr>
      </vt:variant>
      <vt:variant>
        <vt:i4>1</vt:i4>
      </vt:variant>
      <vt:variant>
        <vt:lpstr>Внедренные серверы OLE</vt:lpstr>
      </vt:variant>
      <vt:variant>
        <vt:i4>0</vt:i4>
      </vt:variant>
      <vt:variant>
        <vt:lpstr>Заголовки слайдов</vt:lpstr>
      </vt:variant>
      <vt:variant>
        <vt:i4>14</vt:i4>
      </vt:variant>
    </vt:vector>
  </HeadingPairs>
  <TitlesOfParts>
    <vt:vector size="15" baseType="lpstr">
      <vt:lpstr>Тема1</vt:lpstr>
      <vt:lpstr>        Мутханна Аммар  к.т.н., ассистент кафедры СС и ПД Санкт-Петербургский государственный университет телекоммуникаций им. проф. М.А.Бонч-Бруевича   </vt:lpstr>
      <vt:lpstr>Модель Взаимодействия Открытых Систем</vt:lpstr>
      <vt:lpstr>Презентация PowerPoint</vt:lpstr>
      <vt:lpstr>Презентация PowerPoint</vt:lpstr>
      <vt:lpstr>Сети с потерями и низким потреблением энергии  LLNs </vt:lpstr>
      <vt:lpstr>Маршрутизация в сетях LLNS </vt:lpstr>
      <vt:lpstr>IETF- Internet Engineering Task Force </vt:lpstr>
      <vt:lpstr>Стандарты СОС (LLNs) </vt:lpstr>
      <vt:lpstr>Протоколы маршрутизации LLNs</vt:lpstr>
      <vt:lpstr>IP </vt:lpstr>
      <vt:lpstr>IETF 6LoWPAN WG</vt:lpstr>
      <vt:lpstr>IETF 6LoWPAN WG</vt:lpstr>
      <vt:lpstr>IETF 6LoWPAN Архитектура </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Мутханна Аммар   Кафедра СС и ПД Санкт-Петербургский государственный университет телекоммуникаций им. проф. М.А.Бонч-Бруевича.</dc:title>
  <dc:creator>1</dc:creator>
  <cp:lastModifiedBy>Аммар</cp:lastModifiedBy>
  <cp:revision>20</cp:revision>
  <dcterms:created xsi:type="dcterms:W3CDTF">2017-03-19T16:00:33Z</dcterms:created>
  <dcterms:modified xsi:type="dcterms:W3CDTF">2017-04-24T02:10:45Z</dcterms:modified>
</cp:coreProperties>
</file>